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84" r:id="rId2"/>
    <p:sldId id="285" r:id="rId3"/>
    <p:sldId id="338" r:id="rId4"/>
    <p:sldId id="309" r:id="rId5"/>
    <p:sldId id="310" r:id="rId6"/>
    <p:sldId id="256" r:id="rId7"/>
    <p:sldId id="261" r:id="rId8"/>
    <p:sldId id="257" r:id="rId9"/>
    <p:sldId id="262" r:id="rId10"/>
    <p:sldId id="258" r:id="rId11"/>
    <p:sldId id="260" r:id="rId12"/>
    <p:sldId id="259" r:id="rId13"/>
    <p:sldId id="263" r:id="rId14"/>
    <p:sldId id="264" r:id="rId15"/>
    <p:sldId id="283" r:id="rId16"/>
    <p:sldId id="266" r:id="rId17"/>
    <p:sldId id="265" r:id="rId18"/>
    <p:sldId id="267" r:id="rId19"/>
    <p:sldId id="268" r:id="rId20"/>
    <p:sldId id="282" r:id="rId21"/>
    <p:sldId id="271" r:id="rId22"/>
    <p:sldId id="315" r:id="rId23"/>
    <p:sldId id="272" r:id="rId24"/>
    <p:sldId id="316" r:id="rId25"/>
    <p:sldId id="318" r:id="rId26"/>
    <p:sldId id="317" r:id="rId27"/>
    <p:sldId id="319" r:id="rId28"/>
    <p:sldId id="320" r:id="rId29"/>
    <p:sldId id="321" r:id="rId30"/>
    <p:sldId id="322" r:id="rId31"/>
    <p:sldId id="323" r:id="rId32"/>
    <p:sldId id="327" r:id="rId33"/>
    <p:sldId id="328" r:id="rId34"/>
    <p:sldId id="329" r:id="rId35"/>
    <p:sldId id="314" r:id="rId36"/>
    <p:sldId id="324" r:id="rId37"/>
    <p:sldId id="325" r:id="rId38"/>
    <p:sldId id="326" r:id="rId39"/>
    <p:sldId id="330" r:id="rId40"/>
    <p:sldId id="308" r:id="rId41"/>
    <p:sldId id="331" r:id="rId42"/>
    <p:sldId id="337" r:id="rId43"/>
    <p:sldId id="332" r:id="rId44"/>
    <p:sldId id="312" r:id="rId45"/>
    <p:sldId id="311" r:id="rId46"/>
    <p:sldId id="340" r:id="rId47"/>
    <p:sldId id="269" r:id="rId48"/>
    <p:sldId id="270" r:id="rId49"/>
    <p:sldId id="333" r:id="rId50"/>
    <p:sldId id="287" r:id="rId51"/>
    <p:sldId id="334" r:id="rId52"/>
    <p:sldId id="339" r:id="rId53"/>
    <p:sldId id="288" r:id="rId54"/>
    <p:sldId id="289" r:id="rId55"/>
    <p:sldId id="341" r:id="rId56"/>
    <p:sldId id="345" r:id="rId57"/>
    <p:sldId id="290" r:id="rId58"/>
    <p:sldId id="33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CF8"/>
    <a:srgbClr val="75B0D3"/>
    <a:srgbClr val="41A586"/>
    <a:srgbClr val="9CD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6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960" y="12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15D16-E82A-4606-9884-1A845BEE7A79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6863B-96F4-4C2E-A0F9-6C279E902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9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B30B-90D1-E46E-6650-720789B0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F8683C-A965-E759-13C9-DE055BB0B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EAF4F7-F45D-44BB-5AC5-A2E9A9E13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EF3BFA-DAFA-9DA3-575D-6D8D47803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8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75E90-561D-FC0E-961B-4DA0162E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199FAA-36B8-4E42-E951-60A7C530B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10C03-FEA2-F54F-0997-3D07ACBBC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26E116-23F7-3113-82C3-7C0EC2C8C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1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9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02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8B3A4-DDB8-2B97-F6BA-9B1BE2AEA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36B505-F164-7D91-6807-CF17EC2CF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47A505-3376-3EF8-C9AD-D4B8E56B1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D0535-6551-F1AD-AB87-E3B72DB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03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8F1ED-00A6-4F6A-5AE4-5AE68D68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1C1CB8-B05D-4224-94C9-ACFADA1A1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E40271-D058-E949-DB05-17E4FD666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C8C926-0A82-57E8-A66C-BFE4D160A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005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80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12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9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1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97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0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3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12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85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3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05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3.svg"/><Relationship Id="rId5" Type="http://schemas.openxmlformats.org/officeDocument/2006/relationships/image" Target="../media/image34.jpeg"/><Relationship Id="rId10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.png"/><Relationship Id="rId4" Type="http://schemas.openxmlformats.org/officeDocument/2006/relationships/image" Target="../media/image7.em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6.png"/><Relationship Id="rId7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hyperlink" Target="https://www.bilibili.com/video/BV1Xo4y1y7yf/?share_source=copy_web&amp;vd_source=0af2dc86cc12d4e049c581bcf13ab67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bilibili.com/video/BV1tx411V7yQ/?share_source=copy_web&amp;vd_source=0af2dc86cc12d4e049c581bcf13ab67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.svg"/><Relationship Id="rId9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Zq4y1D7WD/?share_source=copy_web&amp;vd_source=0af2dc86cc12d4e049c581bcf13ab67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44420" y="15423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941058" y="199073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第零章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3644599" y="2583670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rgbClr val="0070C0"/>
                  </a:solidFill>
                </a:rPr>
                <a:t>关于我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65D1341-814D-45D7-8779-AC10B2BB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619" y="4510646"/>
            <a:ext cx="1600423" cy="16099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36829" y="363407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70C983C1-3A8D-AA4F-3B8C-BBBA0C5F8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77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片 141">
            <a:extLst>
              <a:ext uri="{FF2B5EF4-FFF2-40B4-BE49-F238E27FC236}">
                <a16:creationId xmlns:a16="http://schemas.microsoft.com/office/drawing/2014/main" id="{0FB7722C-A8CB-4EED-956F-E67C13C1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99" y="856355"/>
            <a:ext cx="8156001" cy="5778857"/>
          </a:xfrm>
          <a:prstGeom prst="rect">
            <a:avLst/>
          </a:prstGeom>
        </p:spPr>
      </p:pic>
      <p:pic>
        <p:nvPicPr>
          <p:cNvPr id="143" name="Picture 37" descr="pepple1">
            <a:extLst>
              <a:ext uri="{FF2B5EF4-FFF2-40B4-BE49-F238E27FC236}">
                <a16:creationId xmlns:a16="http://schemas.microsoft.com/office/drawing/2014/main" id="{400A2D6F-6017-4542-B0D2-34C276EF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99" y="1897573"/>
            <a:ext cx="3174159" cy="369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5400B42-F69E-4152-8064-F4F22B2EFF2B}"/>
              </a:ext>
            </a:extLst>
          </p:cNvPr>
          <p:cNvGrpSpPr/>
          <p:nvPr/>
        </p:nvGrpSpPr>
        <p:grpSpPr>
          <a:xfrm>
            <a:off x="5495925" y="1897574"/>
            <a:ext cx="4727575" cy="3696417"/>
            <a:chOff x="4852243" y="1276349"/>
            <a:chExt cx="4727575" cy="3696417"/>
          </a:xfrm>
        </p:grpSpPr>
        <p:sp>
          <p:nvSpPr>
            <p:cNvPr id="140" name="Rectangle 38">
              <a:extLst>
                <a:ext uri="{FF2B5EF4-FFF2-40B4-BE49-F238E27FC236}">
                  <a16:creationId xmlns:a16="http://schemas.microsoft.com/office/drawing/2014/main" id="{6A5B65E1-3834-4A1F-AE31-2F8EFECC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243" y="1276349"/>
              <a:ext cx="4676776" cy="3696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en-US" altLang="en-US" sz="3600" kern="0">
                <a:solidFill>
                  <a:srgbClr val="0057A8"/>
                </a:solidFill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88FC7D-9EBA-489B-82F7-77D6C99D829D}"/>
                </a:ext>
              </a:extLst>
            </p:cNvPr>
            <p:cNvSpPr txBox="1"/>
            <p:nvPr/>
          </p:nvSpPr>
          <p:spPr>
            <a:xfrm>
              <a:off x="4912146" y="1394183"/>
              <a:ext cx="4667672" cy="2802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人类基因组包含</a:t>
              </a:r>
              <a:r>
                <a:rPr lang="en-US" altLang="zh-CN" sz="2000" dirty="0"/>
                <a:t>3G</a:t>
              </a:r>
              <a:r>
                <a:rPr lang="zh-CN" altLang="en-US" sz="2000" dirty="0"/>
                <a:t>碱基对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两个人之间的基因组相似度为</a:t>
              </a:r>
              <a:r>
                <a:rPr lang="en-US" altLang="zh-CN" sz="2000" dirty="0"/>
                <a:t>99.9%</a:t>
              </a:r>
              <a:r>
                <a:rPr lang="zh-CN" altLang="en-US" sz="2000" dirty="0"/>
                <a:t>以上</a:t>
              </a:r>
              <a:r>
                <a:rPr lang="en-US" altLang="zh-CN" sz="2000" dirty="0"/>
                <a:t> (</a:t>
              </a:r>
              <a:r>
                <a:rPr lang="zh-CN" altLang="en-US" sz="2000" dirty="0"/>
                <a:t>只有约</a:t>
              </a:r>
              <a:r>
                <a:rPr lang="en-US" altLang="zh-CN" sz="2000" dirty="0"/>
                <a:t>3M</a:t>
              </a:r>
              <a:r>
                <a:rPr lang="zh-CN" altLang="en-US" sz="2000" dirty="0"/>
                <a:t>碱基的差别</a:t>
              </a:r>
              <a:r>
                <a:rPr lang="en-US" altLang="zh-CN" sz="20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平均每</a:t>
              </a:r>
              <a:r>
                <a:rPr lang="en-US" altLang="zh-CN" sz="2000" dirty="0"/>
                <a:t>600 bp </a:t>
              </a:r>
              <a:r>
                <a:rPr lang="zh-CN" altLang="en-US" sz="2000" dirty="0"/>
                <a:t>就可能出现一个</a:t>
              </a:r>
              <a:r>
                <a:rPr lang="en-US" altLang="zh-CN" sz="2000" dirty="0"/>
                <a:t>SNP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平均基因长度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含调控区</a:t>
              </a:r>
              <a:r>
                <a:rPr lang="en-US" altLang="zh-CN" sz="2000" dirty="0"/>
                <a:t>) 27 </a:t>
              </a:r>
              <a:r>
                <a:rPr lang="en-US" altLang="zh-CN" sz="2000" dirty="0" err="1"/>
                <a:t>Kb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基因编码区只占总长度的</a:t>
              </a:r>
              <a:r>
                <a:rPr lang="en-US" altLang="zh-CN" sz="2000" dirty="0"/>
                <a:t>1.5%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BA0672-647C-FFCC-3391-D94806148BF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D2198AD-0FF6-8808-6918-7A67D0A133A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9058C60A-0EA1-D872-1A4F-784ABB3B7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AF1AA8-A619-6356-7C81-9864A1EF00F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FD7FE345-2D81-489B-E6E2-9B746549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Macintosh HD:Users:sorin:Desktop:Org May 23 Folders Collection:Sorin CMB 2016 folder:CMB-181 2016:CMB2016-Class 2:0324_DNA_Translation_and_Codons.jpg">
            <a:extLst>
              <a:ext uri="{FF2B5EF4-FFF2-40B4-BE49-F238E27FC236}">
                <a16:creationId xmlns:a16="http://schemas.microsoft.com/office/drawing/2014/main" id="{A68FC665-5727-44E2-A822-C0A544967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9" y="1647824"/>
            <a:ext cx="8178762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B3628A-FABD-65F7-5A38-E9E49EF5DBDE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95DFE0-9D37-3089-548B-7A2ACE7DE71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24D9B83-89E8-8F9D-CB7F-8C9DC2F9E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D20C95-2BA7-F08E-A6F9-E36681BD285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327F3256-ED62-05CE-A2D6-B1B920512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72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C913CF-EB59-4E93-B957-EE9690E3CF74}"/>
              </a:ext>
            </a:extLst>
          </p:cNvPr>
          <p:cNvGrpSpPr/>
          <p:nvPr/>
        </p:nvGrpSpPr>
        <p:grpSpPr>
          <a:xfrm>
            <a:off x="2247901" y="878620"/>
            <a:ext cx="7895169" cy="5693631"/>
            <a:chOff x="0" y="304800"/>
            <a:chExt cx="9245600" cy="6667500"/>
          </a:xfrm>
        </p:grpSpPr>
        <p:pic>
          <p:nvPicPr>
            <p:cNvPr id="5" name="Content Placeholder 3" descr="imgb0041-1.png">
              <a:extLst>
                <a:ext uri="{FF2B5EF4-FFF2-40B4-BE49-F238E27FC236}">
                  <a16:creationId xmlns:a16="http://schemas.microsoft.com/office/drawing/2014/main" id="{961BF71D-070B-4245-9FC1-04973C30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6" b="3256"/>
            <a:stretch>
              <a:fillRect/>
            </a:stretch>
          </p:blipFill>
          <p:spPr>
            <a:xfrm>
              <a:off x="5638800" y="2667000"/>
              <a:ext cx="3581400" cy="1871663"/>
            </a:xfrm>
            <a:prstGeom prst="rect">
              <a:avLst/>
            </a:prstGeom>
          </p:spPr>
        </p:pic>
        <p:pic>
          <p:nvPicPr>
            <p:cNvPr id="6" name="Picture 7" descr="download.jpg">
              <a:extLst>
                <a:ext uri="{FF2B5EF4-FFF2-40B4-BE49-F238E27FC236}">
                  <a16:creationId xmlns:a16="http://schemas.microsoft.com/office/drawing/2014/main" id="{7F58694E-9706-4F12-8871-51990206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876800"/>
              <a:ext cx="3873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 descr="images.png">
              <a:extLst>
                <a:ext uri="{FF2B5EF4-FFF2-40B4-BE49-F238E27FC236}">
                  <a16:creationId xmlns:a16="http://schemas.microsoft.com/office/drawing/2014/main" id="{6B326132-D84D-4F08-810F-4E9CC447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953000"/>
              <a:ext cx="4140200" cy="196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" descr="images.jpg">
              <a:extLst>
                <a:ext uri="{FF2B5EF4-FFF2-40B4-BE49-F238E27FC236}">
                  <a16:creationId xmlns:a16="http://schemas.microsoft.com/office/drawing/2014/main" id="{F2A19A42-9744-4CB0-9DD5-7088EB606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685800"/>
              <a:ext cx="4038600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images.jpg">
              <a:extLst>
                <a:ext uri="{FF2B5EF4-FFF2-40B4-BE49-F238E27FC236}">
                  <a16:creationId xmlns:a16="http://schemas.microsoft.com/office/drawing/2014/main" id="{2AC55707-4763-4B42-9CB6-A06F3117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04800"/>
              <a:ext cx="2844800" cy="284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 descr="images.jpg">
              <a:extLst>
                <a:ext uri="{FF2B5EF4-FFF2-40B4-BE49-F238E27FC236}">
                  <a16:creationId xmlns:a16="http://schemas.microsoft.com/office/drawing/2014/main" id="{A111CA81-EF3A-4380-8D63-7A2D53D3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0"/>
              <a:ext cx="2095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images.jpg">
              <a:extLst>
                <a:ext uri="{FF2B5EF4-FFF2-40B4-BE49-F238E27FC236}">
                  <a16:creationId xmlns:a16="http://schemas.microsoft.com/office/drawing/2014/main" id="{F9499DA7-666E-4350-BF8A-0E3442D37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533400"/>
              <a:ext cx="171132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images.jpg">
              <a:extLst>
                <a:ext uri="{FF2B5EF4-FFF2-40B4-BE49-F238E27FC236}">
                  <a16:creationId xmlns:a16="http://schemas.microsoft.com/office/drawing/2014/main" id="{DC0EAB69-8B99-4E1A-BED7-B8F66CD3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971800"/>
              <a:ext cx="2819400" cy="200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0AABA17-8D0F-F2E4-DE11-82D5DB658BC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5A34141-6165-7E24-23BD-CC3C31D96E60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A248A40-9E9B-3604-C698-6E92B095B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E0BB4E-6370-AC9F-12B7-311C391A226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B889A875-2F98-424C-DBD4-117D27ACE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28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cience Genome">
            <a:extLst>
              <a:ext uri="{FF2B5EF4-FFF2-40B4-BE49-F238E27FC236}">
                <a16:creationId xmlns:a16="http://schemas.microsoft.com/office/drawing/2014/main" id="{EB7C3A0C-8EBD-4183-ADD5-26B8264F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933450"/>
            <a:ext cx="4325833" cy="555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map detail 4">
            <a:extLst>
              <a:ext uri="{FF2B5EF4-FFF2-40B4-BE49-F238E27FC236}">
                <a16:creationId xmlns:a16="http://schemas.microsoft.com/office/drawing/2014/main" id="{6D7CD434-60F4-47F0-BBD6-08B48819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82" y="933450"/>
            <a:ext cx="4429019" cy="408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A2E638-5033-4290-963B-2536FC39FACC}"/>
              </a:ext>
            </a:extLst>
          </p:cNvPr>
          <p:cNvSpPr txBox="1"/>
          <p:nvPr/>
        </p:nvSpPr>
        <p:spPr>
          <a:xfrm>
            <a:off x="6265069" y="5173007"/>
            <a:ext cx="4586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"The Sequence of the Human Genome" Science, 2001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32B282-FF38-5D21-26CC-6505621905B5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C978767-C311-4D62-998D-DE59454EC9F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AF6D04E-0CC2-08AA-DEB6-65A794307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263473-4087-28E5-8B5E-5089D4B9CA86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1C66B7B0-A254-6047-51CC-B1EFDF82D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840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C915E28D-9AB2-4F32-8EDA-3B96CD737E08}"/>
              </a:ext>
            </a:extLst>
          </p:cNvPr>
          <p:cNvGrpSpPr/>
          <p:nvPr/>
        </p:nvGrpSpPr>
        <p:grpSpPr>
          <a:xfrm>
            <a:off x="1812926" y="1373188"/>
            <a:ext cx="8855075" cy="5092700"/>
            <a:chOff x="457200" y="2678113"/>
            <a:chExt cx="8855075" cy="5092700"/>
          </a:xfrm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EDF5D00A-ABEE-4291-91E8-6F6D30C6FC9F}"/>
                </a:ext>
              </a:extLst>
            </p:cNvPr>
            <p:cNvSpPr/>
            <p:nvPr/>
          </p:nvSpPr>
          <p:spPr>
            <a:xfrm>
              <a:off x="912813" y="7205663"/>
              <a:ext cx="7848600" cy="0"/>
            </a:xfrm>
            <a:prstGeom prst="line">
              <a:avLst/>
            </a:prstGeom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" name="Arc 4">
              <a:extLst>
                <a:ext uri="{FF2B5EF4-FFF2-40B4-BE49-F238E27FC236}">
                  <a16:creationId xmlns:a16="http://schemas.microsoft.com/office/drawing/2014/main" id="{25F6C4EF-66F4-4DE4-BE67-E0EF0B196629}"/>
                </a:ext>
              </a:extLst>
            </p:cNvPr>
            <p:cNvSpPr/>
            <p:nvPr/>
          </p:nvSpPr>
          <p:spPr>
            <a:xfrm flipV="1">
              <a:off x="457200" y="2800350"/>
              <a:ext cx="4432300" cy="38290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1600" h="21927" fill="none">
                  <a:moveTo>
                    <a:pt x="2013" y="0"/>
                  </a:moveTo>
                  <a:cubicBezTo>
                    <a:pt x="13114" y="1039"/>
                    <a:pt x="21600" y="10356"/>
                    <a:pt x="21600" y="21506"/>
                  </a:cubicBezTo>
                  <a:cubicBezTo>
                    <a:pt x="21600" y="21646"/>
                    <a:pt x="21598" y="21786"/>
                    <a:pt x="21595" y="21926"/>
                  </a:cubicBezTo>
                </a:path>
                <a:path w="21600" h="21927" stroke="0">
                  <a:moveTo>
                    <a:pt x="2013" y="0"/>
                  </a:moveTo>
                  <a:cubicBezTo>
                    <a:pt x="13114" y="1039"/>
                    <a:pt x="21600" y="10356"/>
                    <a:pt x="21600" y="21506"/>
                  </a:cubicBezTo>
                  <a:cubicBezTo>
                    <a:pt x="21600" y="21646"/>
                    <a:pt x="21598" y="21786"/>
                    <a:pt x="21595" y="21926"/>
                  </a:cubicBezTo>
                  <a:lnTo>
                    <a:pt x="0" y="21506"/>
                  </a:lnTo>
                  <a:lnTo>
                    <a:pt x="2013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FFFF99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8E9CED76-AF2B-4B3A-9D25-8E649D72C85E}"/>
                </a:ext>
              </a:extLst>
            </p:cNvPr>
            <p:cNvSpPr/>
            <p:nvPr/>
          </p:nvSpPr>
          <p:spPr>
            <a:xfrm>
              <a:off x="1976438" y="6810375"/>
              <a:ext cx="931862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fruitfly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C0946F5-A20C-467E-B39C-ADED3986EBFB}"/>
                </a:ext>
              </a:extLst>
            </p:cNvPr>
            <p:cNvSpPr/>
            <p:nvPr/>
          </p:nvSpPr>
          <p:spPr>
            <a:xfrm>
              <a:off x="2898775" y="6810375"/>
              <a:ext cx="61118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rice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F80B899C-D671-4F4E-9F65-9D4DCF51E94F}"/>
                </a:ext>
              </a:extLst>
            </p:cNvPr>
            <p:cNvSpPr/>
            <p:nvPr/>
          </p:nvSpPr>
          <p:spPr>
            <a:xfrm>
              <a:off x="915988" y="6810375"/>
              <a:ext cx="1068387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worm</a:t>
              </a: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507052A-C30D-42D1-8344-2422182253E2}"/>
                </a:ext>
              </a:extLst>
            </p:cNvPr>
            <p:cNvSpPr/>
            <p:nvPr/>
          </p:nvSpPr>
          <p:spPr>
            <a:xfrm>
              <a:off x="2205038" y="6446838"/>
              <a:ext cx="900112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A. thal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BAE00CCA-3695-4A15-99FB-229269E780D1}"/>
                </a:ext>
              </a:extLst>
            </p:cNvPr>
            <p:cNvSpPr/>
            <p:nvPr/>
          </p:nvSpPr>
          <p:spPr>
            <a:xfrm>
              <a:off x="3101975" y="6446838"/>
              <a:ext cx="9302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human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D73D3CF-CDAF-4ECC-B238-41B74E0F4506}"/>
                </a:ext>
              </a:extLst>
            </p:cNvPr>
            <p:cNvSpPr/>
            <p:nvPr/>
          </p:nvSpPr>
          <p:spPr>
            <a:xfrm>
              <a:off x="3028950" y="6081713"/>
              <a:ext cx="106838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mouse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BAAA2BBF-1A3D-4814-8883-9C74EA5D71FD}"/>
                </a:ext>
              </a:extLst>
            </p:cNvPr>
            <p:cNvSpPr/>
            <p:nvPr/>
          </p:nvSpPr>
          <p:spPr>
            <a:xfrm>
              <a:off x="4027488" y="6446838"/>
              <a:ext cx="604837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pig</a:t>
              </a: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4B93EFBB-F8F0-48E9-956F-331134B46D1F}"/>
                </a:ext>
              </a:extLst>
            </p:cNvPr>
            <p:cNvSpPr/>
            <p:nvPr/>
          </p:nvSpPr>
          <p:spPr>
            <a:xfrm>
              <a:off x="4095750" y="6081713"/>
              <a:ext cx="49212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rat</a:t>
              </a: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362ADE7C-18EC-45DC-B8CE-465E04AC78E3}"/>
                </a:ext>
              </a:extLst>
            </p:cNvPr>
            <p:cNvSpPr/>
            <p:nvPr/>
          </p:nvSpPr>
          <p:spPr>
            <a:xfrm>
              <a:off x="3482975" y="6810375"/>
              <a:ext cx="6762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corn</a:t>
              </a: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EBBE90AE-91B1-4102-BBC4-7233304CFB50}"/>
                </a:ext>
              </a:extLst>
            </p:cNvPr>
            <p:cNvSpPr/>
            <p:nvPr/>
          </p:nvSpPr>
          <p:spPr>
            <a:xfrm>
              <a:off x="4610100" y="6446838"/>
              <a:ext cx="94615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wheat</a:t>
              </a: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FCCC8AF1-30DF-4006-9533-B1EED2E33A78}"/>
                </a:ext>
              </a:extLst>
            </p:cNvPr>
            <p:cNvSpPr/>
            <p:nvPr/>
          </p:nvSpPr>
          <p:spPr>
            <a:xfrm>
              <a:off x="3516313" y="5710238"/>
              <a:ext cx="1162050" cy="37147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zebrafish</a:t>
              </a: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41767F60-DF77-4716-9A56-80A2E08519FF}"/>
                </a:ext>
              </a:extLst>
            </p:cNvPr>
            <p:cNvSpPr/>
            <p:nvPr/>
          </p:nvSpPr>
          <p:spPr>
            <a:xfrm>
              <a:off x="4160838" y="6810375"/>
              <a:ext cx="97790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B. nap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82E7A858-7AA3-4744-A3FD-141F8B007232}"/>
                </a:ext>
              </a:extLst>
            </p:cNvPr>
            <p:cNvSpPr txBox="1"/>
            <p:nvPr/>
          </p:nvSpPr>
          <p:spPr>
            <a:xfrm>
              <a:off x="804863" y="7231063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1995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8E0D2AF5-73E0-43B6-97BF-BB01D90E9A06}"/>
                </a:ext>
              </a:extLst>
            </p:cNvPr>
            <p:cNvSpPr txBox="1"/>
            <p:nvPr/>
          </p:nvSpPr>
          <p:spPr>
            <a:xfrm>
              <a:off x="2720975" y="7240588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AE04C959-B3F0-4CA3-A2BB-EB385F075BB7}"/>
                </a:ext>
              </a:extLst>
            </p:cNvPr>
            <p:cNvSpPr txBox="1"/>
            <p:nvPr/>
          </p:nvSpPr>
          <p:spPr>
            <a:xfrm>
              <a:off x="4637088" y="7216775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3D7C07EE-0F4A-4CAF-9F0B-F335A061DC7F}"/>
                </a:ext>
              </a:extLst>
            </p:cNvPr>
            <p:cNvSpPr txBox="1"/>
            <p:nvPr/>
          </p:nvSpPr>
          <p:spPr>
            <a:xfrm>
              <a:off x="6554788" y="7210425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2010</a:t>
              </a: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A03DF493-8BB8-45C4-8047-FEF760CF8C90}"/>
                </a:ext>
              </a:extLst>
            </p:cNvPr>
            <p:cNvSpPr/>
            <p:nvPr/>
          </p:nvSpPr>
          <p:spPr>
            <a:xfrm>
              <a:off x="5133975" y="6810375"/>
              <a:ext cx="57943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soy</a:t>
              </a:r>
            </a:p>
          </p:txBody>
        </p:sp>
        <p:sp>
          <p:nvSpPr>
            <p:cNvPr id="25" name="AutoShape 22">
              <a:extLst>
                <a:ext uri="{FF2B5EF4-FFF2-40B4-BE49-F238E27FC236}">
                  <a16:creationId xmlns:a16="http://schemas.microsoft.com/office/drawing/2014/main" id="{0D1442F6-76C1-4FEA-92B0-8FBD0DA146AA}"/>
                </a:ext>
              </a:extLst>
            </p:cNvPr>
            <p:cNvSpPr/>
            <p:nvPr/>
          </p:nvSpPr>
          <p:spPr>
            <a:xfrm>
              <a:off x="563563" y="2678113"/>
              <a:ext cx="3567112" cy="2408237"/>
            </a:xfrm>
            <a:prstGeom prst="wedgeRoundRectCallout">
              <a:avLst>
                <a:gd name="adj1" fmla="val 39588"/>
                <a:gd name="adj2" fmla="val 61009"/>
                <a:gd name="adj3" fmla="val 16667"/>
              </a:avLst>
            </a:prstGeom>
            <a:solidFill>
              <a:srgbClr val="CCFFCC"/>
            </a:solidFill>
            <a:ln w="9525" cap="flat" cmpd="sng">
              <a:solidFill>
                <a:srgbClr val="FFFF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r>
                <a:rPr lang="en-US" altLang="zh-CN" sz="2000" b="1" dirty="0">
                  <a:latin typeface="Arial Black" panose="020B0A04020102020204" pitchFamily="34" charset="0"/>
                  <a:ea typeface="宋体" panose="02010600030101010101" pitchFamily="2" charset="-122"/>
                </a:rPr>
                <a:t>Throughput Building: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More Machines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Efficient Process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Powerful Computing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Versatile Strategies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Systematic Analysis</a:t>
              </a: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DC5C6A2-D190-4183-84BD-17FE7CDF9E60}"/>
                </a:ext>
              </a:extLst>
            </p:cNvPr>
            <p:cNvSpPr/>
            <p:nvPr/>
          </p:nvSpPr>
          <p:spPr>
            <a:xfrm>
              <a:off x="4587875" y="6081713"/>
              <a:ext cx="946150" cy="36671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cotton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112386D4-CE89-4731-A7B6-CC08CCC38FBE}"/>
                </a:ext>
              </a:extLst>
            </p:cNvPr>
            <p:cNvSpPr/>
            <p:nvPr/>
          </p:nvSpPr>
          <p:spPr>
            <a:xfrm>
              <a:off x="4645025" y="5708650"/>
              <a:ext cx="677863" cy="3746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frog</a:t>
              </a: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D68BC7C-4256-45FB-91D4-22C86E5FACC6}"/>
                </a:ext>
              </a:extLst>
            </p:cNvPr>
            <p:cNvSpPr/>
            <p:nvPr/>
          </p:nvSpPr>
          <p:spPr>
            <a:xfrm>
              <a:off x="5676900" y="6810375"/>
              <a:ext cx="976313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tomato</a:t>
              </a: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6D44971A-32FE-478E-B66D-38491E3127A3}"/>
                </a:ext>
              </a:extLst>
            </p:cNvPr>
            <p:cNvSpPr/>
            <p:nvPr/>
          </p:nvSpPr>
          <p:spPr>
            <a:xfrm>
              <a:off x="5549900" y="6446838"/>
              <a:ext cx="9175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barley</a:t>
              </a: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FDBC4DB-64D3-4FE7-9DB7-DC567F965A73}"/>
                </a:ext>
              </a:extLst>
            </p:cNvPr>
            <p:cNvSpPr/>
            <p:nvPr/>
          </p:nvSpPr>
          <p:spPr>
            <a:xfrm>
              <a:off x="5495925" y="6081713"/>
              <a:ext cx="96043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potato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871D606A-A816-40FA-9066-C78EFD6DFED6}"/>
                </a:ext>
              </a:extLst>
            </p:cNvPr>
            <p:cNvSpPr/>
            <p:nvPr/>
          </p:nvSpPr>
          <p:spPr>
            <a:xfrm>
              <a:off x="4203700" y="5011738"/>
              <a:ext cx="1592263" cy="336550"/>
            </a:xfrm>
            <a:prstGeom prst="rect">
              <a:avLst/>
            </a:prstGeom>
            <a:solidFill>
              <a:srgbClr val="9966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Primate ABC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68E30FF0-4D45-40A4-BB38-380A78BB47EB}"/>
                </a:ext>
              </a:extLst>
            </p:cNvPr>
            <p:cNvSpPr/>
            <p:nvPr/>
          </p:nvSpPr>
          <p:spPr>
            <a:xfrm>
              <a:off x="3925888" y="5346700"/>
              <a:ext cx="84772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chimp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831A5F30-9547-4CE1-B603-0780D65BDD74}"/>
                </a:ext>
              </a:extLst>
            </p:cNvPr>
            <p:cNvSpPr/>
            <p:nvPr/>
          </p:nvSpPr>
          <p:spPr>
            <a:xfrm>
              <a:off x="4773613" y="5348288"/>
              <a:ext cx="846137" cy="3619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cattle</a:t>
              </a: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775C7E7C-C8FF-4B89-A0A3-62F84726C5A8}"/>
                </a:ext>
              </a:extLst>
            </p:cNvPr>
            <p:cNvSpPr/>
            <p:nvPr/>
          </p:nvSpPr>
          <p:spPr>
            <a:xfrm>
              <a:off x="5264150" y="5711825"/>
              <a:ext cx="769938" cy="37623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turtle</a:t>
              </a: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10FC38F3-6E55-4ADC-904F-DD3D713B9389}"/>
                </a:ext>
              </a:extLst>
            </p:cNvPr>
            <p:cNvSpPr/>
            <p:nvPr/>
          </p:nvSpPr>
          <p:spPr>
            <a:xfrm>
              <a:off x="4432300" y="4691063"/>
              <a:ext cx="1947863" cy="320675"/>
            </a:xfrm>
            <a:prstGeom prst="rect">
              <a:avLst/>
            </a:prstGeom>
            <a:solidFill>
              <a:srgbClr val="CC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Mammal ABC</a:t>
              </a: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820514E3-F6ED-45B9-801F-8AD3FA1DC004}"/>
                </a:ext>
              </a:extLst>
            </p:cNvPr>
            <p:cNvSpPr/>
            <p:nvPr/>
          </p:nvSpPr>
          <p:spPr>
            <a:xfrm>
              <a:off x="5619750" y="5348288"/>
              <a:ext cx="815975" cy="3619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sheep</a:t>
              </a: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0806F202-BC21-4F2A-B121-6AE962F86749}"/>
                </a:ext>
              </a:extLst>
            </p:cNvPr>
            <p:cNvSpPr/>
            <p:nvPr/>
          </p:nvSpPr>
          <p:spPr>
            <a:xfrm>
              <a:off x="4610100" y="4370388"/>
              <a:ext cx="1936750" cy="320675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Vertebrate ABC</a:t>
              </a: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DC6117BE-9BBF-445F-B9D7-28DC61064532}"/>
                </a:ext>
              </a:extLst>
            </p:cNvPr>
            <p:cNvSpPr/>
            <p:nvPr/>
          </p:nvSpPr>
          <p:spPr>
            <a:xfrm>
              <a:off x="4749800" y="4051300"/>
              <a:ext cx="2257425" cy="320675"/>
            </a:xfrm>
            <a:prstGeom prst="rect">
              <a:avLst/>
            </a:prstGeom>
            <a:solidFill>
              <a:srgbClr val="FFCC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Invertebrate ABC</a:t>
              </a: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891C681B-7207-4885-A130-00F1848B9ACC}"/>
                </a:ext>
              </a:extLst>
            </p:cNvPr>
            <p:cNvSpPr/>
            <p:nvPr/>
          </p:nvSpPr>
          <p:spPr>
            <a:xfrm>
              <a:off x="5780088" y="5011738"/>
              <a:ext cx="688975" cy="3365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bee</a:t>
              </a: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AEC20133-A312-4DCC-A1CE-39D30CBA8519}"/>
                </a:ext>
              </a:extLst>
            </p:cNvPr>
            <p:cNvSpPr/>
            <p:nvPr/>
          </p:nvSpPr>
          <p:spPr>
            <a:xfrm>
              <a:off x="4851400" y="3686175"/>
              <a:ext cx="165100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grasshopper</a:t>
              </a: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C0937F24-F0E7-4A47-894A-ED328186F587}"/>
                </a:ext>
              </a:extLst>
            </p:cNvPr>
            <p:cNvSpPr/>
            <p:nvPr/>
          </p:nvSpPr>
          <p:spPr>
            <a:xfrm>
              <a:off x="6448425" y="6438900"/>
              <a:ext cx="2055813" cy="373063"/>
            </a:xfrm>
            <a:prstGeom prst="rect">
              <a:avLst/>
            </a:prstGeom>
            <a:solidFill>
              <a:srgbClr val="66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Leguminosae XYZ</a:t>
              </a: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BEFDA83C-C6A1-495F-BEBE-F5987DEFA66E}"/>
                </a:ext>
              </a:extLst>
            </p:cNvPr>
            <p:cNvSpPr/>
            <p:nvPr/>
          </p:nvSpPr>
          <p:spPr>
            <a:xfrm>
              <a:off x="6638925" y="6810375"/>
              <a:ext cx="1849438" cy="365125"/>
            </a:xfrm>
            <a:prstGeom prst="rect">
              <a:avLst/>
            </a:prstGeom>
            <a:solidFill>
              <a:srgbClr val="66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Graminae XYZ</a:t>
              </a: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4159A019-BAF4-449A-A6E2-9992EAB0EE12}"/>
                </a:ext>
              </a:extLst>
            </p:cNvPr>
            <p:cNvSpPr/>
            <p:nvPr/>
          </p:nvSpPr>
          <p:spPr>
            <a:xfrm>
              <a:off x="6450013" y="6081713"/>
              <a:ext cx="1851025" cy="366712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Rosaceae XYZ</a:t>
              </a: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53CB0677-73C7-4618-9337-7FBC97BCA299}"/>
                </a:ext>
              </a:extLst>
            </p:cNvPr>
            <p:cNvSpPr/>
            <p:nvPr/>
          </p:nvSpPr>
          <p:spPr>
            <a:xfrm>
              <a:off x="6034088" y="5711825"/>
              <a:ext cx="2141537" cy="376238"/>
            </a:xfrm>
            <a:prstGeom prst="rect">
              <a:avLst/>
            </a:prstGeom>
            <a:solidFill>
              <a:srgbClr val="CC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Solanaceae XYZ</a:t>
              </a: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8ED8D890-FF72-4D90-A075-CC4C8DB95223}"/>
                </a:ext>
              </a:extLst>
            </p:cNvPr>
            <p:cNvSpPr/>
            <p:nvPr/>
          </p:nvSpPr>
          <p:spPr>
            <a:xfrm>
              <a:off x="4924425" y="3330575"/>
              <a:ext cx="804863" cy="355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aphid</a:t>
              </a: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50270AB4-B54E-4895-863A-DF4E42C264D7}"/>
                </a:ext>
              </a:extLst>
            </p:cNvPr>
            <p:cNvSpPr/>
            <p:nvPr/>
          </p:nvSpPr>
          <p:spPr>
            <a:xfrm>
              <a:off x="5092700" y="2959100"/>
              <a:ext cx="3975100" cy="371475"/>
            </a:xfrm>
            <a:prstGeom prst="rect">
              <a:avLst/>
            </a:prstGeom>
            <a:solidFill>
              <a:srgbClr val="6699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ALL major pests and pathogens</a:t>
              </a:r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476A5D2-9735-4E53-AAEA-5DC33E6B0215}"/>
                </a:ext>
              </a:extLst>
            </p:cNvPr>
            <p:cNvSpPr/>
            <p:nvPr/>
          </p:nvSpPr>
          <p:spPr>
            <a:xfrm>
              <a:off x="6465888" y="5008563"/>
              <a:ext cx="865187" cy="3397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poplar</a:t>
              </a: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C60987E-D865-46B2-A062-1A1F3FACCC74}"/>
                </a:ext>
              </a:extLst>
            </p:cNvPr>
            <p:cNvSpPr/>
            <p:nvPr/>
          </p:nvSpPr>
          <p:spPr>
            <a:xfrm>
              <a:off x="6435725" y="5348288"/>
              <a:ext cx="2632075" cy="361950"/>
            </a:xfrm>
            <a:prstGeom prst="rect">
              <a:avLst/>
            </a:prstGeom>
            <a:solidFill>
              <a:srgbClr val="CCFF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Major crop species</a:t>
              </a: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2F84718B-7BB3-4649-9157-4A35B92491D6}"/>
                </a:ext>
              </a:extLst>
            </p:cNvPr>
            <p:cNvSpPr/>
            <p:nvPr/>
          </p:nvSpPr>
          <p:spPr>
            <a:xfrm>
              <a:off x="6380163" y="4691063"/>
              <a:ext cx="865187" cy="32067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pines</a:t>
              </a: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DC8BEF26-0C9B-4132-9E2E-B0C40F0B59C6}"/>
                </a:ext>
              </a:extLst>
            </p:cNvPr>
            <p:cNvSpPr/>
            <p:nvPr/>
          </p:nvSpPr>
          <p:spPr>
            <a:xfrm>
              <a:off x="7316788" y="5011738"/>
              <a:ext cx="1751012" cy="33655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Major tree sp.</a:t>
              </a: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FB4B9F95-861B-433C-B5D3-BCF07177EFB5}"/>
                </a:ext>
              </a:extLst>
            </p:cNvPr>
            <p:cNvSpPr/>
            <p:nvPr/>
          </p:nvSpPr>
          <p:spPr>
            <a:xfrm>
              <a:off x="6546850" y="4370388"/>
              <a:ext cx="2141538" cy="3175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Marine species</a:t>
              </a: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D105BBE4-8529-4E4D-AE24-8189DF23376F}"/>
                </a:ext>
              </a:extLst>
            </p:cNvPr>
            <p:cNvSpPr/>
            <p:nvPr/>
          </p:nvSpPr>
          <p:spPr>
            <a:xfrm>
              <a:off x="7231063" y="4687888"/>
              <a:ext cx="1531937" cy="32385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Garden vari.</a:t>
              </a: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DB3CFA5-05EA-4BDF-BF1D-D3023B8116C9}"/>
                </a:ext>
              </a:extLst>
            </p:cNvPr>
            <p:cNvSpPr/>
            <p:nvPr/>
          </p:nvSpPr>
          <p:spPr>
            <a:xfrm>
              <a:off x="6994525" y="4049713"/>
              <a:ext cx="1531938" cy="323850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Med. Herds</a:t>
              </a: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D7F59C17-0745-4C9A-8AE5-CABE495A84A6}"/>
                </a:ext>
              </a:extLst>
            </p:cNvPr>
            <p:cNvSpPr/>
            <p:nvPr/>
          </p:nvSpPr>
          <p:spPr>
            <a:xfrm>
              <a:off x="6502400" y="3686175"/>
              <a:ext cx="2024063" cy="365125"/>
            </a:xfrm>
            <a:prstGeom prst="rect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Tough weeds</a:t>
              </a: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3CE68300-1515-4E0B-BC0B-F89A4E1D00B8}"/>
                </a:ext>
              </a:extLst>
            </p:cNvPr>
            <p:cNvSpPr/>
            <p:nvPr/>
          </p:nvSpPr>
          <p:spPr>
            <a:xfrm>
              <a:off x="5729288" y="3330575"/>
              <a:ext cx="3151187" cy="355600"/>
            </a:xfrm>
            <a:prstGeom prst="rect">
              <a:avLst/>
            </a:prstGeom>
            <a:solidFill>
              <a:srgbClr val="E8FCFE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All other farmed plant sp.</a:t>
              </a:r>
            </a:p>
          </p:txBody>
        </p:sp>
        <p:sp>
          <p:nvSpPr>
            <p:cNvPr id="56" name="Text Box 55">
              <a:extLst>
                <a:ext uri="{FF2B5EF4-FFF2-40B4-BE49-F238E27FC236}">
                  <a16:creationId xmlns:a16="http://schemas.microsoft.com/office/drawing/2014/main" id="{79E2802C-BEAB-4AFF-BBA5-97601BA2B98B}"/>
                </a:ext>
              </a:extLst>
            </p:cNvPr>
            <p:cNvSpPr txBox="1"/>
            <p:nvPr/>
          </p:nvSpPr>
          <p:spPr>
            <a:xfrm>
              <a:off x="8061325" y="7434263"/>
              <a:ext cx="1250950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Jun Yu, 2002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2D1656-0EA6-6A8E-1CEF-02BDCE0B497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34D31C2-A4DB-F1FE-6EC3-EA509C3200B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A08F6D04-BDBB-AABA-CB8E-AC428241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60F7423-A8B6-BF95-C3B7-1AC4ED87B05C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53A82DDC-17EC-3D43-D5EE-CD966969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595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1.6">
            <a:extLst>
              <a:ext uri="{FF2B5EF4-FFF2-40B4-BE49-F238E27FC236}">
                <a16:creationId xmlns:a16="http://schemas.microsoft.com/office/drawing/2014/main" id="{96226AC0-7E16-4DA1-9A60-C2B4E6AD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60" y="856355"/>
            <a:ext cx="7666990" cy="593610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6A8859C-C116-1059-837B-CE3351535CF3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BD906C-E587-2B62-F0C9-49841DE9E7C7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CC03F36-129C-5CF3-3FC2-6123A6678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1BA153-1CE2-29A7-84F2-C30AD25C024E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D93658F2-930B-1D27-5E8F-B2F7D5E7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453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1B8A840-CE58-4FA1-8B3E-9DFE9ADF7E83}"/>
              </a:ext>
            </a:extLst>
          </p:cNvPr>
          <p:cNvSpPr txBox="1"/>
          <p:nvPr/>
        </p:nvSpPr>
        <p:spPr>
          <a:xfrm>
            <a:off x="2352675" y="856354"/>
            <a:ext cx="8077200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核酸数据库每</a:t>
            </a:r>
            <a:r>
              <a:rPr lang="en-US" altLang="zh-CN" sz="3200" dirty="0">
                <a:solidFill>
                  <a:srgbClr val="0070C0"/>
                </a:solidFill>
              </a:rPr>
              <a:t>14</a:t>
            </a:r>
            <a:r>
              <a:rPr lang="zh-CN" altLang="en-US" sz="3200" dirty="0">
                <a:solidFill>
                  <a:srgbClr val="0070C0"/>
                </a:solidFill>
              </a:rPr>
              <a:t>个月</a:t>
            </a:r>
            <a:r>
              <a:rPr lang="zh-CN" altLang="en-US" sz="3200" dirty="0"/>
              <a:t>左右要翻一番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2024</a:t>
            </a:r>
            <a:r>
              <a:rPr lang="zh-CN" altLang="en-US" sz="3200" dirty="0"/>
              <a:t>年</a:t>
            </a:r>
            <a:r>
              <a:rPr lang="en-US" altLang="zh-CN" sz="3200" dirty="0"/>
              <a:t>, </a:t>
            </a:r>
            <a:r>
              <a:rPr lang="zh-CN" altLang="en-US" sz="3200" dirty="0"/>
              <a:t>公共核酸数据库</a:t>
            </a:r>
            <a:r>
              <a:rPr lang="en-US" altLang="zh-CN" sz="3200" dirty="0"/>
              <a:t>: 8.2</a:t>
            </a:r>
            <a:r>
              <a:rPr lang="zh-CN" altLang="en-US" sz="3200" dirty="0"/>
              <a:t>万亿个碱基对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3BED34-7260-4BF8-BC62-F9C6FF4F6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91" y="2489671"/>
            <a:ext cx="7442835" cy="400173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869493-3002-4B9A-2CA5-B7D072FD4DAB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916B2A-5706-F529-58FA-D78CD038C6F3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2316884-ECAA-78B2-CE21-44B86483C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D33FF10-8781-BBE2-DEE8-E8AC6565F11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94773C7-916B-B92A-0D34-527D6A6C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63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1598429-89ED-BE59-E91C-DFF802A4F9AF}"/>
              </a:ext>
            </a:extLst>
          </p:cNvPr>
          <p:cNvGrpSpPr/>
          <p:nvPr/>
        </p:nvGrpSpPr>
        <p:grpSpPr>
          <a:xfrm>
            <a:off x="229395" y="1294999"/>
            <a:ext cx="7372680" cy="4695294"/>
            <a:chOff x="2526028" y="1284366"/>
            <a:chExt cx="7372680" cy="469529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7786DCB-97F3-4366-8EC5-9D31DD4C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6028" y="1284366"/>
              <a:ext cx="7372680" cy="414639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074C91C-75E8-45ED-A49D-EA11EDC683E2}"/>
                </a:ext>
              </a:extLst>
            </p:cNvPr>
            <p:cNvSpPr txBox="1"/>
            <p:nvPr/>
          </p:nvSpPr>
          <p:spPr>
            <a:xfrm>
              <a:off x="3949774" y="5517995"/>
              <a:ext cx="4328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信息爆炸时代如何保持洞察力</a:t>
              </a:r>
              <a:r>
                <a:rPr lang="en-US" altLang="zh-CN" sz="2400" dirty="0"/>
                <a:t>?</a:t>
              </a:r>
              <a:endParaRPr lang="zh-CN" altLang="en-US" sz="24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89CE50-26AF-865B-E754-7BB5EF93BD4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5F4B9CC-49E3-3C07-E521-58C8A0E9A79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F07F0E40-2405-FEB2-B9A8-C34F3376F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9BD1DD-1EE3-F809-3E89-E8BD0BBDFA9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FEEE3E1-16E9-8E02-2D8B-F19D03FB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D365670-A356-442D-E6CA-2458BFAEDA48}"/>
              </a:ext>
            </a:extLst>
          </p:cNvPr>
          <p:cNvSpPr txBox="1"/>
          <p:nvPr/>
        </p:nvSpPr>
        <p:spPr>
          <a:xfrm>
            <a:off x="7825562" y="1677772"/>
            <a:ext cx="4031873" cy="2944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高效的信息获取能力</a:t>
            </a:r>
            <a:endParaRPr lang="en-US" altLang="zh-CN" sz="24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批判性思维</a:t>
            </a:r>
            <a:endParaRPr lang="en-US" altLang="zh-CN" sz="24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自我学习和持续学习能力</a:t>
            </a:r>
            <a:endParaRPr lang="en-US" altLang="zh-CN" sz="24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保持好奇心和探索精神</a:t>
            </a:r>
          </a:p>
        </p:txBody>
      </p:sp>
    </p:spTree>
    <p:extLst>
      <p:ext uri="{BB962C8B-B14F-4D97-AF65-F5344CB8AC3E}">
        <p14:creationId xmlns:p14="http://schemas.microsoft.com/office/powerpoint/2010/main" val="210093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henemangenome">
            <a:extLst>
              <a:ext uri="{FF2B5EF4-FFF2-40B4-BE49-F238E27FC236}">
                <a16:creationId xmlns:a16="http://schemas.microsoft.com/office/drawing/2014/main" id="{2BFBBFA1-1FB1-402D-A3DC-61DE6670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91" y="1252206"/>
            <a:ext cx="6985000" cy="523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9679FC-4D28-4196-A0B7-8842362DC5DC}"/>
              </a:ext>
            </a:extLst>
          </p:cNvPr>
          <p:cNvSpPr txBox="1"/>
          <p:nvPr/>
        </p:nvSpPr>
        <p:spPr>
          <a:xfrm>
            <a:off x="8509459" y="2644607"/>
            <a:ext cx="2906586" cy="2212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有效管理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准确解读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充分使用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BB9BA1-B50E-1519-8FDD-0A8F46B81D3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88BDD27-D3A7-760B-4853-BA3CE963E98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BCB52D86-84B5-A98E-D708-C60C7B1DC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21670A-7EEA-62CA-3F4A-5B50EB87733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5DA9D0D-7F89-9408-6515-CC9E9C4D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5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15132CE-03E0-41C3-9AA7-ED6A44D4C6CB}"/>
              </a:ext>
            </a:extLst>
          </p:cNvPr>
          <p:cNvSpPr txBox="1"/>
          <p:nvPr/>
        </p:nvSpPr>
        <p:spPr>
          <a:xfrm>
            <a:off x="1390430" y="4708784"/>
            <a:ext cx="999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</a:rPr>
              <a:t>“</a:t>
            </a:r>
            <a:r>
              <a:rPr lang="zh-CN" altLang="en-US" sz="3200" dirty="0">
                <a:solidFill>
                  <a:srgbClr val="0070C0"/>
                </a:solidFill>
              </a:rPr>
              <a:t>生物信息学是利用信息来理解生物学的一门科学。</a:t>
            </a:r>
            <a:r>
              <a:rPr lang="en-US" altLang="zh-CN" sz="3200" dirty="0">
                <a:solidFill>
                  <a:srgbClr val="0070C0"/>
                </a:solidFill>
              </a:rPr>
              <a:t>”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B20F93-FE83-6B90-51A7-A5650DCFCD2B}"/>
              </a:ext>
            </a:extLst>
          </p:cNvPr>
          <p:cNvGrpSpPr/>
          <p:nvPr/>
        </p:nvGrpSpPr>
        <p:grpSpPr>
          <a:xfrm>
            <a:off x="697760" y="1427721"/>
            <a:ext cx="10529112" cy="2474431"/>
            <a:chOff x="697760" y="1183168"/>
            <a:chExt cx="10529112" cy="247443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DF4082C-FA8E-4F93-ACBA-FA851E22251F}"/>
                </a:ext>
              </a:extLst>
            </p:cNvPr>
            <p:cNvSpPr txBox="1"/>
            <p:nvPr/>
          </p:nvSpPr>
          <p:spPr>
            <a:xfrm>
              <a:off x="834875" y="1997563"/>
              <a:ext cx="103919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“</a:t>
              </a:r>
              <a:r>
                <a:rPr lang="zh-CN" altLang="en-US" sz="2800" dirty="0"/>
                <a:t>生物信息学是研究生物信息的采集、处理、存储、传播、分析和解释等的一门学科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通过综合利用分子生物学、遗传学、计算机科学与技术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来揭示大量且复杂的生物数据中蕴含的生物学奥秘。</a:t>
              </a:r>
              <a:r>
                <a:rPr lang="en-US" altLang="zh-CN" sz="2800" dirty="0"/>
                <a:t>”</a:t>
              </a:r>
              <a:endParaRPr lang="zh-CN" altLang="en-US" sz="28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0F419C7-3A79-74BB-9DD6-A9C37B63F930}"/>
                </a:ext>
              </a:extLst>
            </p:cNvPr>
            <p:cNvSpPr/>
            <p:nvPr/>
          </p:nvSpPr>
          <p:spPr>
            <a:xfrm>
              <a:off x="697760" y="1755067"/>
              <a:ext cx="10529112" cy="1902532"/>
            </a:xfrm>
            <a:prstGeom prst="roundRect">
              <a:avLst>
                <a:gd name="adj" fmla="val 0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71D9F74-83CC-C2A5-1517-E7974EC42C65}"/>
                </a:ext>
              </a:extLst>
            </p:cNvPr>
            <p:cNvSpPr/>
            <p:nvPr/>
          </p:nvSpPr>
          <p:spPr>
            <a:xfrm>
              <a:off x="697761" y="1183168"/>
              <a:ext cx="2604977" cy="646328"/>
            </a:xfrm>
            <a:prstGeom prst="roundRect">
              <a:avLst/>
            </a:prstGeom>
            <a:solidFill>
              <a:srgbClr val="DDCCF8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太长不看系列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90FCDE6-B4C3-D881-D0C3-571864379B39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A41F442-EF61-67F1-603A-069BAE861C8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3974B4B4-D764-A6C4-0EA5-1AFF0A9FD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1099B08-0EDE-4C7E-50D5-CA6CD958961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生物信息学的概念</a:t>
                </a: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BE658760-1A98-B733-F00E-78BF06B1E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28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90DE09-D2E3-46CC-969E-A4722C795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85" y="917911"/>
            <a:ext cx="8164830" cy="580664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CD5E1F4-B3B7-688D-A398-89951183802B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E5DDE19-FBB5-4D20-BB48-41AD0DC9325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0EA712D3-3F6D-4FCA-BC7C-CBBB2A2D9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8A1096-57AD-4F16-8B2D-5E3B1D129A5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/>
                  <a:t>Know Songtao Gui in X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minute</a:t>
                </a:r>
                <a:endParaRPr lang="zh-CN" altLang="en-US" sz="3200" dirty="0"/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051E7AE-C34A-405F-B2A0-3B4A31D19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902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79589" y="20376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55277"/>
              <a:ext cx="48590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2.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生物信息学发展史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71998" y="412937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7E6121FD-0B0C-7FAE-8130-DF76EE7C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6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>
            <a:extLst>
              <a:ext uri="{FF2B5EF4-FFF2-40B4-BE49-F238E27FC236}">
                <a16:creationId xmlns:a16="http://schemas.microsoft.com/office/drawing/2014/main" id="{C3636794-D83F-4AD4-AEED-5C89CC8D5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05" y="1186181"/>
            <a:ext cx="3962900" cy="29762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783FF9-76AA-4BA0-9402-2A522FDD73A9}"/>
              </a:ext>
            </a:extLst>
          </p:cNvPr>
          <p:cNvSpPr txBox="1"/>
          <p:nvPr/>
        </p:nvSpPr>
        <p:spPr>
          <a:xfrm>
            <a:off x="1552260" y="4322269"/>
            <a:ext cx="43600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/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宝琳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•</a:t>
            </a:r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霍格维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indent="127000" algn="ctr"/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Paulien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Hogeweg</a:t>
            </a:r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indent="127000" algn="ctr"/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1943-</a:t>
            </a:r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indent="127000"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荷兰乌得勒支大学教授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1978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年提出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Bioinformatics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一词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官方认证的最早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6" descr="timg (5)">
            <a:extLst>
              <a:ext uri="{FF2B5EF4-FFF2-40B4-BE49-F238E27FC236}">
                <a16:creationId xmlns:a16="http://schemas.microsoft.com/office/drawing/2014/main" id="{26ABE975-3A88-44F9-BC1D-4F8BA1169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70"/>
          <a:stretch/>
        </p:blipFill>
        <p:spPr>
          <a:xfrm>
            <a:off x="6639560" y="1186182"/>
            <a:ext cx="3409315" cy="29762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2D4306-4338-4631-8BFB-BDD66F2F2CCB}"/>
              </a:ext>
            </a:extLst>
          </p:cNvPr>
          <p:cNvSpPr txBox="1"/>
          <p:nvPr/>
        </p:nvSpPr>
        <p:spPr>
          <a:xfrm>
            <a:off x="6048691" y="4245325"/>
            <a:ext cx="45910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林华安 博士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Hwa A. Lim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1957-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马来西亚华裔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佛州超算中心遗传学与生物物理学部门主任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年组织了世界第一个国际生物学信息学学术会议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催生了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`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生物信息学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`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一词的出现。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9BC541-5F63-E922-0461-4A8BA5A9D66F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09DB14A-42C1-9DDB-9F5C-EF2654F41CD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2D203BF3-53D3-0342-F10B-918A3B94D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E60E58F-CAC2-511B-7973-C442C7F30BC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生物信息学名词的提出</a:t>
                </a:r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03579A1F-0403-20AD-7160-3317D6E3D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98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69744A1-EC39-4D00-A55E-45C4F8144E6F}"/>
              </a:ext>
            </a:extLst>
          </p:cNvPr>
          <p:cNvSpPr txBox="1"/>
          <p:nvPr/>
        </p:nvSpPr>
        <p:spPr>
          <a:xfrm>
            <a:off x="4072850" y="1723511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B050"/>
                </a:solidFill>
              </a:rPr>
              <a:t>Bio</a:t>
            </a:r>
            <a:r>
              <a:rPr lang="en-US" altLang="zh-CN" sz="4400" b="1" dirty="0">
                <a:solidFill>
                  <a:srgbClr val="00B0F0"/>
                </a:solidFill>
              </a:rPr>
              <a:t>infor</a:t>
            </a:r>
            <a:r>
              <a:rPr lang="en-US" altLang="zh-CN" sz="4400" b="1" dirty="0">
                <a:solidFill>
                  <a:srgbClr val="7030A0"/>
                </a:solidFill>
              </a:rPr>
              <a:t>matics</a:t>
            </a:r>
            <a:endParaRPr lang="zh-CN" altLang="en-US" sz="4400" b="1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E13BAC-2CC8-446F-BF51-D7F9763C3388}"/>
              </a:ext>
            </a:extLst>
          </p:cNvPr>
          <p:cNvSpPr txBox="1"/>
          <p:nvPr/>
        </p:nvSpPr>
        <p:spPr>
          <a:xfrm>
            <a:off x="4362191" y="2826744"/>
            <a:ext cx="3557384" cy="2482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00B050"/>
                </a:solidFill>
              </a:rPr>
              <a:t>Biology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00B0F0"/>
                </a:solidFill>
              </a:rPr>
              <a:t>Information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7030A0"/>
                </a:solidFill>
              </a:rPr>
              <a:t>Mathematics</a:t>
            </a:r>
            <a:endParaRPr lang="zh-CN" altLang="en-US" sz="3600" b="1" dirty="0">
              <a:solidFill>
                <a:srgbClr val="7030A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39EE7E-B27C-0E92-CA5B-C7EB888EE30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121891D-6B70-7116-2B40-51579730CEC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0D51F5D-F646-0D10-F82C-A51DA7E3B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D78DF57-86B8-B757-5C2B-94970062DD8A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生物信息学名词的提出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D28691FD-AA39-D920-AA0A-58B644C6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62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451BF65-9E66-4BAC-91D3-47CEC0A3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6263" y="856354"/>
            <a:ext cx="4249737" cy="5873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2F92FA-E44C-4510-8D26-BBA27EAD9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65" y="856354"/>
            <a:ext cx="4266274" cy="587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F50177-7402-4657-A6AC-413FCF820859}"/>
              </a:ext>
            </a:extLst>
          </p:cNvPr>
          <p:cNvGrpSpPr/>
          <p:nvPr/>
        </p:nvGrpSpPr>
        <p:grpSpPr>
          <a:xfrm>
            <a:off x="2085975" y="3075900"/>
            <a:ext cx="8020050" cy="3465921"/>
            <a:chOff x="561975" y="3075899"/>
            <a:chExt cx="8020050" cy="346592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70FF758-C85D-4653-AC67-12FCBCA38B34}"/>
                </a:ext>
              </a:extLst>
            </p:cNvPr>
            <p:cNvSpPr txBox="1"/>
            <p:nvPr/>
          </p:nvSpPr>
          <p:spPr>
            <a:xfrm>
              <a:off x="561975" y="307589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1953</a:t>
              </a:r>
              <a:r>
                <a:rPr lang="zh-CN" altLang="en-US" sz="2800" dirty="0"/>
                <a:t>年，由沃森和克里克提出</a:t>
              </a:r>
              <a:r>
                <a:rPr lang="en-US" altLang="zh-CN" sz="2800" dirty="0"/>
                <a:t>DNA</a:t>
              </a:r>
              <a:r>
                <a:rPr lang="zh-CN" altLang="en-US" sz="2800" dirty="0"/>
                <a:t>双螺旋结构模型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开启了分子生物学时代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0D22939-7FD6-460C-8B1B-58AA95987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171" y="4030006"/>
              <a:ext cx="3736479" cy="2511814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44EAEA-F61D-74D3-B45B-772F5A065466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2B362E-D53B-D841-0003-06606B8070DD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5AEBD4C-1895-5078-B026-2B5AA76B8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9720F66-3205-E75F-9806-D6C69EB9E9B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DD82F5E8-CDB7-AA67-E50B-C358453CC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4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4A4B50C-4E4A-462C-B7B7-D353B6631249}"/>
              </a:ext>
            </a:extLst>
          </p:cNvPr>
          <p:cNvGrpSpPr/>
          <p:nvPr/>
        </p:nvGrpSpPr>
        <p:grpSpPr>
          <a:xfrm>
            <a:off x="2752726" y="938845"/>
            <a:ext cx="6524625" cy="5439708"/>
            <a:chOff x="1228725" y="938845"/>
            <a:chExt cx="6524625" cy="543970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9A3B2E7-9A70-4641-8A67-086F99C4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725" y="938845"/>
              <a:ext cx="6524625" cy="249015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7CDFE3-3AE1-426B-844F-02C73E15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50" y="3587727"/>
              <a:ext cx="2581988" cy="279082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8CDB4E-CCFD-4021-B90E-5F528C3F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569" y="3596155"/>
              <a:ext cx="3372306" cy="2782398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896963-7196-4A13-893C-31F4324DEABB}"/>
              </a:ext>
            </a:extLst>
          </p:cNvPr>
          <p:cNvGrpSpPr/>
          <p:nvPr/>
        </p:nvGrpSpPr>
        <p:grpSpPr>
          <a:xfrm>
            <a:off x="2085975" y="1990049"/>
            <a:ext cx="8020050" cy="4224380"/>
            <a:chOff x="561975" y="1990049"/>
            <a:chExt cx="8020050" cy="422438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31B5EA3-2E6B-4210-906F-5C2BC7B047E4}"/>
                </a:ext>
              </a:extLst>
            </p:cNvPr>
            <p:cNvSpPr txBox="1"/>
            <p:nvPr/>
          </p:nvSpPr>
          <p:spPr>
            <a:xfrm>
              <a:off x="561975" y="199004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1955</a:t>
              </a:r>
              <a:r>
                <a:rPr lang="zh-CN" altLang="en-US" sz="2800" dirty="0"/>
                <a:t>年</a:t>
              </a:r>
              <a:r>
                <a:rPr lang="en-US" altLang="zh-CN" sz="2800" dirty="0"/>
                <a:t>, Sanger</a:t>
              </a:r>
              <a:r>
                <a:rPr lang="zh-CN" altLang="en-US" sz="2800" dirty="0"/>
                <a:t>用二硝基氟苯（</a:t>
              </a:r>
              <a:r>
                <a:rPr lang="en-US" altLang="zh-CN" sz="2800" dirty="0"/>
                <a:t>FDNB</a:t>
              </a:r>
              <a:r>
                <a:rPr lang="zh-CN" altLang="en-US" sz="2800" dirty="0"/>
                <a:t>）法，首次成功地完成了第一个蛋白质</a:t>
              </a:r>
              <a:r>
                <a:rPr lang="en-US" altLang="zh-CN" sz="2800" dirty="0"/>
                <a:t>-</a:t>
              </a:r>
              <a:r>
                <a:rPr lang="zh-CN" altLang="en-US" sz="2800" dirty="0"/>
                <a:t>牛胰岛素的序列分析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F0F9A39-6E4E-4558-B08A-122170630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1038" y="2944156"/>
              <a:ext cx="2453431" cy="327027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7C6E7A-5CB0-4268-811A-408B0E30323A}"/>
                </a:ext>
              </a:extLst>
            </p:cNvPr>
            <p:cNvSpPr txBox="1"/>
            <p:nvPr/>
          </p:nvSpPr>
          <p:spPr>
            <a:xfrm>
              <a:off x="3374224" y="5803772"/>
              <a:ext cx="201929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Frederick Sanger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8347C70-B95D-5F28-D7F6-2FFA9B95041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1ACC3A0-3861-95C8-B10B-D6756BF6675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07B42B83-84FA-0C8C-8187-A429DC67D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FE5F268-C5A8-B5C6-CA68-248838C3305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6B275544-AB85-66B9-9EF6-9DFDD378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35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2">
            <a:extLst>
              <a:ext uri="{FF2B5EF4-FFF2-40B4-BE49-F238E27FC236}">
                <a16:creationId xmlns:a16="http://schemas.microsoft.com/office/drawing/2014/main" id="{6D130FEB-4E19-4409-8171-896A814F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6088" y="1008114"/>
            <a:ext cx="8759825" cy="526663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A7C4A1-6EB5-4BA3-816E-E811413185E8}"/>
              </a:ext>
            </a:extLst>
          </p:cNvPr>
          <p:cNvGrpSpPr/>
          <p:nvPr/>
        </p:nvGrpSpPr>
        <p:grpSpPr>
          <a:xfrm>
            <a:off x="1846206" y="2419970"/>
            <a:ext cx="8499586" cy="3854778"/>
            <a:chOff x="452326" y="2145972"/>
            <a:chExt cx="8499586" cy="385477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EC7C582-B6A2-4CE6-8681-9BA6DFA413D9}"/>
                </a:ext>
              </a:extLst>
            </p:cNvPr>
            <p:cNvGrpSpPr/>
            <p:nvPr/>
          </p:nvGrpSpPr>
          <p:grpSpPr>
            <a:xfrm>
              <a:off x="452326" y="2145972"/>
              <a:ext cx="8499586" cy="3854778"/>
              <a:chOff x="452326" y="2726997"/>
              <a:chExt cx="8499586" cy="385477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FDDC35-397D-45C9-BCB8-7738B79ED6C0}"/>
                  </a:ext>
                </a:extLst>
              </p:cNvPr>
              <p:cNvSpPr txBox="1"/>
              <p:nvPr/>
            </p:nvSpPr>
            <p:spPr>
              <a:xfrm>
                <a:off x="452326" y="2726997"/>
                <a:ext cx="8499586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1965</a:t>
                </a:r>
                <a:r>
                  <a:rPr lang="zh-CN" altLang="en-US" sz="2800" dirty="0"/>
                  <a:t>年，祖卡坎德尔和鲍林提出的“分子钟”理论</a:t>
                </a:r>
              </a:p>
            </p:txBody>
          </p:sp>
          <p:pic>
            <p:nvPicPr>
              <p:cNvPr id="32770" name="Picture 2" descr="莱纳斯·鲍林- 维基百科，自由的百科全书">
                <a:extLst>
                  <a:ext uri="{FF2B5EF4-FFF2-40B4-BE49-F238E27FC236}">
                    <a16:creationId xmlns:a16="http://schemas.microsoft.com/office/drawing/2014/main" id="{7A679B9D-B574-4945-929A-36EC6B0C7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6215" y="3250217"/>
                <a:ext cx="2751570" cy="3331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A4EBB4-F47E-4DF3-8A2A-CD1E5E1790A1}"/>
                </a:ext>
              </a:extLst>
            </p:cNvPr>
            <p:cNvSpPr txBox="1"/>
            <p:nvPr/>
          </p:nvSpPr>
          <p:spPr>
            <a:xfrm>
              <a:off x="3850474" y="5583751"/>
              <a:ext cx="201929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Linus Pauling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936522F-1419-2CED-1D0F-87B7FE96BCF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6656D3F-D531-4FC8-5013-3A62F888132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369851B-1B69-8164-5577-7AEB90686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F2C1E86-7CBD-9CE5-EF46-BCBC08AE6A6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F9BEA3DE-E095-D0AB-A317-6363B490C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8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955A410-6FC9-4895-B1DC-A5B7B528ED47}"/>
              </a:ext>
            </a:extLst>
          </p:cNvPr>
          <p:cNvGrpSpPr/>
          <p:nvPr/>
        </p:nvGrpSpPr>
        <p:grpSpPr>
          <a:xfrm>
            <a:off x="1831194" y="2255329"/>
            <a:ext cx="8529612" cy="2489265"/>
            <a:chOff x="307194" y="1226628"/>
            <a:chExt cx="8529612" cy="2489265"/>
          </a:xfrm>
        </p:grpSpPr>
        <p:pic>
          <p:nvPicPr>
            <p:cNvPr id="33794" name="Picture 2">
              <a:extLst>
                <a:ext uri="{FF2B5EF4-FFF2-40B4-BE49-F238E27FC236}">
                  <a16:creationId xmlns:a16="http://schemas.microsoft.com/office/drawing/2014/main" id="{9A2C10D2-C425-414D-8201-6C398CDA5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59"/>
            <a:stretch/>
          </p:blipFill>
          <p:spPr bwMode="auto">
            <a:xfrm>
              <a:off x="3863762" y="1226628"/>
              <a:ext cx="4973044" cy="248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796" name="Picture 4">
              <a:extLst>
                <a:ext uri="{FF2B5EF4-FFF2-40B4-BE49-F238E27FC236}">
                  <a16:creationId xmlns:a16="http://schemas.microsoft.com/office/drawing/2014/main" id="{AA3E52BB-5593-442F-8570-99D015794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94" y="1226628"/>
              <a:ext cx="3409951" cy="248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BD9BD5C-289F-4AEE-A72B-F746E25A765D}"/>
              </a:ext>
            </a:extLst>
          </p:cNvPr>
          <p:cNvSpPr txBox="1"/>
          <p:nvPr/>
        </p:nvSpPr>
        <p:spPr>
          <a:xfrm>
            <a:off x="2826488" y="1427874"/>
            <a:ext cx="653902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1966</a:t>
            </a:r>
            <a:r>
              <a:rPr lang="zh-CN" altLang="en-US" sz="2800" dirty="0"/>
              <a:t>年，我国第一次人工合成了胰岛素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1944A4-4DE2-A1C0-96EA-1DE5EDAD628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038302-AC04-EFAA-16E6-568247429A68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D7BDFD61-C833-B78C-75C5-EBEFF5A85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BA81B12-561A-3126-4A19-58114AEA258A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6761999-1A64-FD17-6392-4C09D667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11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1A2FA1C8-54B2-491B-A49E-54962A16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11"/>
          <a:stretch>
            <a:fillRect/>
          </a:stretch>
        </p:blipFill>
        <p:spPr>
          <a:xfrm>
            <a:off x="1739901" y="944775"/>
            <a:ext cx="8461375" cy="551137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2D8DAF3-7534-402A-B5FE-D2FC0208F145}"/>
              </a:ext>
            </a:extLst>
          </p:cNvPr>
          <p:cNvGrpSpPr/>
          <p:nvPr/>
        </p:nvGrpSpPr>
        <p:grpSpPr>
          <a:xfrm>
            <a:off x="2085975" y="1990049"/>
            <a:ext cx="8020050" cy="4224380"/>
            <a:chOff x="561975" y="1990049"/>
            <a:chExt cx="8020050" cy="422438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B10020-6B44-4355-A786-B5E0E890A35F}"/>
                </a:ext>
              </a:extLst>
            </p:cNvPr>
            <p:cNvSpPr txBox="1"/>
            <p:nvPr/>
          </p:nvSpPr>
          <p:spPr>
            <a:xfrm>
              <a:off x="561975" y="199004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1977</a:t>
              </a:r>
              <a:r>
                <a:rPr lang="zh-CN" altLang="en-US" sz="2800" dirty="0"/>
                <a:t>年，桑格等发表双脱氧链末端终止法，测定</a:t>
              </a:r>
              <a:r>
                <a:rPr lang="en-US" altLang="zh-CN" sz="2800" dirty="0"/>
                <a:t>ϕX174</a:t>
              </a:r>
              <a:r>
                <a:rPr lang="zh-CN" altLang="en-US" sz="2800" dirty="0"/>
                <a:t>序列。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8F0291-2EBF-4049-B989-C79513BCA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038" y="2944156"/>
              <a:ext cx="2453431" cy="327027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7D7B0F-0930-45E9-BA0F-5597F507A163}"/>
                </a:ext>
              </a:extLst>
            </p:cNvPr>
            <p:cNvSpPr txBox="1"/>
            <p:nvPr/>
          </p:nvSpPr>
          <p:spPr>
            <a:xfrm>
              <a:off x="3405170" y="5568098"/>
              <a:ext cx="201929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Frederick Sanger, again!</a:t>
              </a:r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546B62E-CF2F-0B9D-A02E-15A5C482017A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0C8470-2C59-F31F-C4D7-08E220035CB7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31F9162-51FE-6F76-1612-03E4C447C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2359E8-A591-9BC2-BB41-38905E8D821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AC6132E-F360-3320-3D2A-1495817D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1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5">
            <a:extLst>
              <a:ext uri="{FF2B5EF4-FFF2-40B4-BE49-F238E27FC236}">
                <a16:creationId xmlns:a16="http://schemas.microsoft.com/office/drawing/2014/main" id="{82B4022C-A150-43A2-AF1E-143663BE8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387" y="1551565"/>
            <a:ext cx="4043862" cy="52324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639AC65-FD3C-4A88-9490-EE296F800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1959484"/>
            <a:ext cx="4583113" cy="37668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人类基因组计划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开始于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1988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由美国能源部和国家医学研究院发起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美国、英国、法国、德国、日本和中国参加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经费三十亿美元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主要目标：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、人类基因组测序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、各种模式生物基因组测序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、推动全基因组水平的高通量技术的发展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8EB175-F880-42E7-885F-9E8DFBC2C547}"/>
              </a:ext>
            </a:extLst>
          </p:cNvPr>
          <p:cNvSpPr txBox="1"/>
          <p:nvPr/>
        </p:nvSpPr>
        <p:spPr>
          <a:xfrm>
            <a:off x="3324226" y="1028345"/>
            <a:ext cx="500062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1988</a:t>
            </a:r>
            <a:r>
              <a:rPr lang="zh-CN" altLang="en-US" sz="2800" dirty="0"/>
              <a:t>年，人类基因组计划提出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4A778CA-BAF4-D614-34EB-CF3296C34406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F965805-9AA0-9C78-B8F9-5186BF7B877D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D15E59C-0070-4790-07A6-70C1292F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9C7012-F033-AD83-6BF3-C230EA2D5B5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88637320-BFD1-09B0-FF1E-6C67B3A41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18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2">
            <a:extLst>
              <a:ext uri="{FF2B5EF4-FFF2-40B4-BE49-F238E27FC236}">
                <a16:creationId xmlns:a16="http://schemas.microsoft.com/office/drawing/2014/main" id="{C1BF86A2-7844-4FC2-9204-37C7483AE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4"/>
          <a:stretch>
            <a:fillRect/>
          </a:stretch>
        </p:blipFill>
        <p:spPr>
          <a:xfrm>
            <a:off x="1530351" y="836614"/>
            <a:ext cx="9115425" cy="6021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2078037" y="3209250"/>
            <a:ext cx="80200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1995</a:t>
            </a:r>
            <a:r>
              <a:rPr lang="zh-CN" altLang="en-US" sz="2800" dirty="0"/>
              <a:t>年，</a:t>
            </a:r>
            <a:r>
              <a:rPr lang="en-US" altLang="zh-CN" sz="2800" dirty="0"/>
              <a:t>H. influenza (</a:t>
            </a:r>
            <a:r>
              <a:rPr lang="zh-CN" altLang="en-US" sz="2800" dirty="0"/>
              <a:t>流感嗜血杆菌</a:t>
            </a:r>
            <a:r>
              <a:rPr lang="en-US" altLang="zh-CN" sz="2800" dirty="0"/>
              <a:t>)</a:t>
            </a:r>
            <a:r>
              <a:rPr lang="zh-CN" altLang="en-US" sz="2800" dirty="0"/>
              <a:t>基因组</a:t>
            </a:r>
            <a:r>
              <a:rPr lang="en-US" altLang="zh-CN" sz="2800" dirty="0"/>
              <a:t>: </a:t>
            </a:r>
            <a:r>
              <a:rPr lang="zh-CN" altLang="en-US" sz="2800" dirty="0"/>
              <a:t>第一个测序成功的基因组。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DA3050-E114-D8B2-8B83-1FA499E9B8EC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C7657A-3B8F-AFDB-5504-DFD25EDF1CC4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393A6126-73B5-C8F5-777C-0B0C3F941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EA2322-7D2C-A02E-F7ED-ABBFD617E22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36639F3-EC40-A655-A298-D8025768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73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E2DC0-3D4C-B378-5CF7-6477D315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4689F496-AF53-2A44-3565-AD38B6A99030}"/>
              </a:ext>
            </a:extLst>
          </p:cNvPr>
          <p:cNvGrpSpPr/>
          <p:nvPr/>
        </p:nvGrpSpPr>
        <p:grpSpPr>
          <a:xfrm>
            <a:off x="8227873" y="1070476"/>
            <a:ext cx="3667246" cy="5708302"/>
            <a:chOff x="814291" y="1014478"/>
            <a:chExt cx="3667246" cy="570830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4D39435-40F9-4487-68AF-8C0CC79097B7}"/>
                </a:ext>
              </a:extLst>
            </p:cNvPr>
            <p:cNvGrpSpPr/>
            <p:nvPr/>
          </p:nvGrpSpPr>
          <p:grpSpPr>
            <a:xfrm>
              <a:off x="814291" y="1014478"/>
              <a:ext cx="3667246" cy="4997813"/>
              <a:chOff x="362300" y="1639823"/>
              <a:chExt cx="3088091" cy="420852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CA074C67-915C-86D2-0403-4A58B00E07E6}"/>
                  </a:ext>
                </a:extLst>
              </p:cNvPr>
              <p:cNvGrpSpPr/>
              <p:nvPr/>
            </p:nvGrpSpPr>
            <p:grpSpPr>
              <a:xfrm>
                <a:off x="377506" y="1639823"/>
                <a:ext cx="3003578" cy="938277"/>
                <a:chOff x="291004" y="1660875"/>
                <a:chExt cx="4589159" cy="1433594"/>
              </a:xfrm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33C3A819-F687-BF11-8C0B-DFE9B017125F}"/>
                    </a:ext>
                  </a:extLst>
                </p:cNvPr>
                <p:cNvGrpSpPr/>
                <p:nvPr/>
              </p:nvGrpSpPr>
              <p:grpSpPr>
                <a:xfrm>
                  <a:off x="291004" y="1663245"/>
                  <a:ext cx="4589159" cy="1431224"/>
                  <a:chOff x="291004" y="1664587"/>
                  <a:chExt cx="4589159" cy="1431224"/>
                </a:xfrm>
              </p:grpSpPr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4EB5B38A-975F-0859-48BF-5165F113E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1004" y="1664587"/>
                    <a:ext cx="1374510" cy="1112338"/>
                  </a:xfrm>
                  <a:prstGeom prst="rect">
                    <a:avLst/>
                  </a:prstGeom>
                </p:spPr>
              </p:pic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AB853708-96B3-6AB3-DCBC-92EC0F36A05C}"/>
                      </a:ext>
                    </a:extLst>
                  </p:cNvPr>
                  <p:cNvSpPr/>
                  <p:nvPr/>
                </p:nvSpPr>
                <p:spPr>
                  <a:xfrm>
                    <a:off x="395527" y="2736332"/>
                    <a:ext cx="1250262" cy="34589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183</a:t>
                    </a:r>
                    <a:r>
                      <a:rPr lang="zh-CN" altLang="en-US" sz="1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份大刍草</a:t>
                    </a: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B618051F-07AB-D831-6567-E0C46B86239F}"/>
                      </a:ext>
                    </a:extLst>
                  </p:cNvPr>
                  <p:cNvSpPr/>
                  <p:nvPr/>
                </p:nvSpPr>
                <p:spPr>
                  <a:xfrm>
                    <a:off x="1802496" y="2749917"/>
                    <a:ext cx="1160186" cy="34589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31</a:t>
                    </a:r>
                    <a:r>
                      <a:rPr lang="zh-CN" altLang="en-US" sz="1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份农家种</a:t>
                    </a:r>
                  </a:p>
                </p:txBody>
              </p:sp>
              <p:pic>
                <p:nvPicPr>
                  <p:cNvPr id="36" name="图片 35">
                    <a:extLst>
                      <a:ext uri="{FF2B5EF4-FFF2-40B4-BE49-F238E27FC236}">
                        <a16:creationId xmlns:a16="http://schemas.microsoft.com/office/drawing/2014/main" id="{70379010-FA99-7E63-B0AB-6E94789531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744250" y="1700603"/>
                    <a:ext cx="1179766" cy="1112338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>
                    <a:extLst>
                      <a:ext uri="{FF2B5EF4-FFF2-40B4-BE49-F238E27FC236}">
                        <a16:creationId xmlns:a16="http://schemas.microsoft.com/office/drawing/2014/main" id="{4C5A273B-E00B-DD94-399D-A25773AFB7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68287" y="1734264"/>
                    <a:ext cx="1676438" cy="1013826"/>
                  </a:xfrm>
                  <a:prstGeom prst="rect">
                    <a:avLst/>
                  </a:prstGeom>
                </p:spPr>
              </p:pic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6C5537EE-5049-0686-D022-09A5ECB7C10E}"/>
                      </a:ext>
                    </a:extLst>
                  </p:cNvPr>
                  <p:cNvSpPr txBox="1"/>
                  <p:nvPr/>
                </p:nvSpPr>
                <p:spPr>
                  <a:xfrm>
                    <a:off x="3089441" y="2740811"/>
                    <a:ext cx="1790722" cy="34589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>
                      <a:defRPr sz="1600" b="1"/>
                    </a:lvl1pPr>
                  </a:lstStyle>
                  <a:p>
                    <a:r>
                      <a:rPr lang="en-US" altLang="zh-CN"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507</a:t>
                    </a:r>
                    <a:r>
                      <a:rPr lang="zh-CN" altLang="en-US"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份现代栽培玉米</a:t>
                    </a:r>
                  </a:p>
                </p:txBody>
              </p:sp>
            </p:grp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10D4453-437B-C674-854C-1F0E83533AB4}"/>
                    </a:ext>
                  </a:extLst>
                </p:cNvPr>
                <p:cNvSpPr/>
                <p:nvPr/>
              </p:nvSpPr>
              <p:spPr>
                <a:xfrm>
                  <a:off x="307437" y="1660875"/>
                  <a:ext cx="142068" cy="1721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6DA397A-D003-16D5-35A1-B09B16578CA4}"/>
                  </a:ext>
                </a:extLst>
              </p:cNvPr>
              <p:cNvSpPr txBox="1"/>
              <p:nvPr/>
            </p:nvSpPr>
            <p:spPr>
              <a:xfrm>
                <a:off x="925926" y="4880288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FD42659-DEDF-C0C5-0D56-181E230B026C}"/>
                  </a:ext>
                </a:extLst>
              </p:cNvPr>
              <p:cNvGrpSpPr/>
              <p:nvPr/>
            </p:nvGrpSpPr>
            <p:grpSpPr>
              <a:xfrm>
                <a:off x="377506" y="2690259"/>
                <a:ext cx="1614113" cy="1339474"/>
                <a:chOff x="1179240" y="3055455"/>
                <a:chExt cx="2965666" cy="2461062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65C87C3F-C9E3-ED68-6C8F-B9F960FC3631}"/>
                    </a:ext>
                  </a:extLst>
                </p:cNvPr>
                <p:cNvGrpSpPr/>
                <p:nvPr/>
              </p:nvGrpSpPr>
              <p:grpSpPr>
                <a:xfrm>
                  <a:off x="1179240" y="3055455"/>
                  <a:ext cx="2965666" cy="1891331"/>
                  <a:chOff x="1042189" y="3095784"/>
                  <a:chExt cx="2965666" cy="1891331"/>
                </a:xfrm>
              </p:grpSpPr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95E4C65-0CD0-DCA0-9B14-EF48A20BC27C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957" y="3095784"/>
                    <a:ext cx="1336503" cy="350858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ctr">
                    <a:noAutofit/>
                  </a:bodyPr>
                  <a:lstStyle/>
                  <a:p>
                    <a:pPr algn="l"/>
                    <a:r>
                      <a:rPr lang="en-US" altLang="zh-CN" sz="1050" b="0" dirty="0">
                        <a:solidFill>
                          <a:srgbClr val="684396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New sequence</a:t>
                    </a:r>
                  </a:p>
                  <a:p>
                    <a:pPr algn="l"/>
                    <a:r>
                      <a:rPr lang="en-US" altLang="zh-CN" sz="900" b="0" dirty="0">
                        <a:solidFill>
                          <a:srgbClr val="684396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4.6Gb</a:t>
                    </a:r>
                    <a:endParaRPr lang="zh-CN" altLang="en-US" sz="900" b="0" dirty="0">
                      <a:solidFill>
                        <a:srgbClr val="68439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2DF3DC89-08C2-2C0E-0CC3-6867929A1EFF}"/>
                      </a:ext>
                    </a:extLst>
                  </p:cNvPr>
                  <p:cNvGrpSpPr/>
                  <p:nvPr/>
                </p:nvGrpSpPr>
                <p:grpSpPr>
                  <a:xfrm>
                    <a:off x="1042189" y="3271213"/>
                    <a:ext cx="2965666" cy="1715902"/>
                    <a:chOff x="1042189" y="3271213"/>
                    <a:chExt cx="2965666" cy="1715902"/>
                  </a:xfrm>
                </p:grpSpPr>
                <p:pic>
                  <p:nvPicPr>
                    <p:cNvPr id="27" name="图片 26">
                      <a:extLst>
                        <a:ext uri="{FF2B5EF4-FFF2-40B4-BE49-F238E27FC236}">
                          <a16:creationId xmlns:a16="http://schemas.microsoft.com/office/drawing/2014/main" id="{E25F685F-296F-1FA3-5E31-4E4C2A945F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189" y="3306657"/>
                      <a:ext cx="1699774" cy="168045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A869C835-D0F4-1885-28CC-BA8F0FF21E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352" y="4167787"/>
                      <a:ext cx="1336503" cy="350858"/>
                    </a:xfrm>
                    <a:prstGeom prst="rect">
                      <a:avLst/>
                    </a:prstGeom>
                  </p:spPr>
                  <p:txBody>
                    <a:bodyPr vert="horz" wrap="none" lIns="91440" tIns="45720" rIns="91440" bIns="45720" rtlCol="0" anchor="ctr">
                      <a:noAutofit/>
                    </a:bodyPr>
                    <a:lstStyle/>
                    <a:p>
                      <a:pPr algn="l"/>
                      <a:r>
                        <a:rPr lang="en-US" altLang="zh-CN" sz="105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Reference</a:t>
                      </a:r>
                    </a:p>
                    <a:p>
                      <a:pPr algn="l"/>
                      <a:r>
                        <a:rPr lang="en-US" altLang="zh-CN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2.3Gb</a:t>
                      </a:r>
                      <a:endParaRPr lang="zh-CN" altLang="en-US" sz="9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29" name="直接箭头连接符 28">
                      <a:extLst>
                        <a:ext uri="{FF2B5EF4-FFF2-40B4-BE49-F238E27FC236}">
                          <a16:creationId xmlns:a16="http://schemas.microsoft.com/office/drawing/2014/main" id="{D1D79FA6-9995-6A41-7A84-C3DBB48159B4}"/>
                        </a:ext>
                      </a:extLst>
                    </p:cNvPr>
                    <p:cNvCxnSpPr>
                      <a:cxnSpLocks/>
                      <a:stCxn id="28" idx="1"/>
                    </p:cNvCxnSpPr>
                    <p:nvPr/>
                  </p:nvCxnSpPr>
                  <p:spPr>
                    <a:xfrm flipH="1" flipV="1">
                      <a:off x="2243769" y="4058840"/>
                      <a:ext cx="427585" cy="284375"/>
                    </a:xfrm>
                    <a:prstGeom prst="straightConnector1">
                      <a:avLst/>
                    </a:prstGeom>
                    <a:ln w="19050">
                      <a:solidFill>
                        <a:schemeClr val="accent6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直接箭头连接符 29">
                      <a:extLst>
                        <a:ext uri="{FF2B5EF4-FFF2-40B4-BE49-F238E27FC236}">
                          <a16:creationId xmlns:a16="http://schemas.microsoft.com/office/drawing/2014/main" id="{607D1D37-D29F-A823-2212-9087E5681008}"/>
                        </a:ext>
                      </a:extLst>
                    </p:cNvPr>
                    <p:cNvCxnSpPr>
                      <a:cxnSpLocks/>
                      <a:stCxn id="25" idx="1"/>
                    </p:cNvCxnSpPr>
                    <p:nvPr/>
                  </p:nvCxnSpPr>
                  <p:spPr>
                    <a:xfrm flipH="1">
                      <a:off x="1949838" y="3271213"/>
                      <a:ext cx="197120" cy="294859"/>
                    </a:xfrm>
                    <a:prstGeom prst="straightConnector1">
                      <a:avLst/>
                    </a:prstGeom>
                    <a:ln w="19050">
                      <a:solidFill>
                        <a:srgbClr val="684396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3B77A9F-9174-AD7D-BEA6-3F935E90AAC9}"/>
                    </a:ext>
                  </a:extLst>
                </p:cNvPr>
                <p:cNvSpPr txBox="1"/>
                <p:nvPr/>
              </p:nvSpPr>
              <p:spPr>
                <a:xfrm>
                  <a:off x="1542564" y="4924513"/>
                  <a:ext cx="1680058" cy="592004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t">
                  <a:no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超级泛基因组</a:t>
                  </a: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B06C21BF-D297-886C-A98B-BF77355F2444}"/>
                  </a:ext>
                </a:extLst>
              </p:cNvPr>
              <p:cNvGrpSpPr/>
              <p:nvPr/>
            </p:nvGrpSpPr>
            <p:grpSpPr>
              <a:xfrm>
                <a:off x="1958726" y="2679147"/>
                <a:ext cx="1491665" cy="1251255"/>
                <a:chOff x="2112064" y="2656800"/>
                <a:chExt cx="1491665" cy="1251255"/>
              </a:xfrm>
            </p:grpSpPr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700A45EA-03F4-4544-1378-B760C0FAF3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112064" y="2656800"/>
                  <a:ext cx="1491665" cy="1062847"/>
                </a:xfrm>
                <a:prstGeom prst="rect">
                  <a:avLst/>
                </a:prstGeom>
              </p:spPr>
            </p:pic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FB73D90-2E9E-B10E-CD81-80EC4BF844D1}"/>
                    </a:ext>
                  </a:extLst>
                </p:cNvPr>
                <p:cNvSpPr txBox="1"/>
                <p:nvPr/>
              </p:nvSpPr>
              <p:spPr>
                <a:xfrm>
                  <a:off x="2201637" y="3716256"/>
                  <a:ext cx="967111" cy="191799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000" b="0" dirty="0">
                      <a:solidFill>
                        <a:schemeClr val="tx1"/>
                      </a:solidFill>
                      <a:latin typeface="+mj-lt"/>
                      <a:ea typeface="黑体" pitchFamily="49" charset="-122"/>
                      <a:cs typeface="Times New Roman" panose="02020603050405020304" pitchFamily="18" charset="0"/>
                    </a:rPr>
                    <a:t>玉米遗传变异图谱</a:t>
                  </a:r>
                  <a:endParaRPr lang="en-US" altLang="zh-CN" sz="1000" b="0" dirty="0">
                    <a:solidFill>
                      <a:schemeClr val="tx1"/>
                    </a:solidFill>
                    <a:latin typeface="+mj-lt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8A07FC78-B7E2-2D9E-6E15-14FC348A6D61}"/>
                  </a:ext>
                </a:extLst>
              </p:cNvPr>
              <p:cNvGrpSpPr/>
              <p:nvPr/>
            </p:nvGrpSpPr>
            <p:grpSpPr>
              <a:xfrm>
                <a:off x="362300" y="3993714"/>
                <a:ext cx="2934561" cy="1854636"/>
                <a:chOff x="599899" y="3993714"/>
                <a:chExt cx="2704843" cy="1709455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778CDEDF-4DE6-178D-6440-37168160E916}"/>
                    </a:ext>
                  </a:extLst>
                </p:cNvPr>
                <p:cNvGrpSpPr/>
                <p:nvPr/>
              </p:nvGrpSpPr>
              <p:grpSpPr>
                <a:xfrm>
                  <a:off x="674230" y="3993714"/>
                  <a:ext cx="2630512" cy="747739"/>
                  <a:chOff x="674230" y="3993714"/>
                  <a:chExt cx="2630512" cy="747739"/>
                </a:xfrm>
              </p:grpSpPr>
              <p:pic>
                <p:nvPicPr>
                  <p:cNvPr id="18" name="图片 17">
                    <a:extLst>
                      <a:ext uri="{FF2B5EF4-FFF2-40B4-BE49-F238E27FC236}">
                        <a16:creationId xmlns:a16="http://schemas.microsoft.com/office/drawing/2014/main" id="{944A3E20-F3BA-E053-BEF9-A020E7014E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21674" y="4070243"/>
                    <a:ext cx="563708" cy="276172"/>
                  </a:xfrm>
                  <a:prstGeom prst="rect">
                    <a:avLst/>
                  </a:prstGeom>
                </p:spPr>
              </p:pic>
              <p:pic>
                <p:nvPicPr>
                  <p:cNvPr id="19" name="图片 18">
                    <a:extLst>
                      <a:ext uri="{FF2B5EF4-FFF2-40B4-BE49-F238E27FC236}">
                        <a16:creationId xmlns:a16="http://schemas.microsoft.com/office/drawing/2014/main" id="{CF2329FC-354C-4D94-73D5-49A673F903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4802" y="3993714"/>
                    <a:ext cx="1949940" cy="747739"/>
                  </a:xfrm>
                  <a:prstGeom prst="rect">
                    <a:avLst/>
                  </a:prstGeom>
                </p:spPr>
              </p:pic>
              <p:pic>
                <p:nvPicPr>
                  <p:cNvPr id="20" name="图片 19">
                    <a:extLst>
                      <a:ext uri="{FF2B5EF4-FFF2-40B4-BE49-F238E27FC236}">
                        <a16:creationId xmlns:a16="http://schemas.microsoft.com/office/drawing/2014/main" id="{9B684EB6-535D-A7DB-E848-A9DDC7F51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49090"/>
                  <a:stretch/>
                </p:blipFill>
                <p:spPr>
                  <a:xfrm>
                    <a:off x="674230" y="4345657"/>
                    <a:ext cx="602885" cy="3546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4E79A152-6769-987F-9211-1C141797B836}"/>
                    </a:ext>
                  </a:extLst>
                </p:cNvPr>
                <p:cNvGrpSpPr/>
                <p:nvPr/>
              </p:nvGrpSpPr>
              <p:grpSpPr>
                <a:xfrm>
                  <a:off x="599899" y="4730082"/>
                  <a:ext cx="2656631" cy="973087"/>
                  <a:chOff x="4461962" y="2997744"/>
                  <a:chExt cx="4562489" cy="1671177"/>
                </a:xfrm>
              </p:grpSpPr>
              <p:pic>
                <p:nvPicPr>
                  <p:cNvPr id="16" name="图片 15">
                    <a:extLst>
                      <a:ext uri="{FF2B5EF4-FFF2-40B4-BE49-F238E27FC236}">
                        <a16:creationId xmlns:a16="http://schemas.microsoft.com/office/drawing/2014/main" id="{B85A90DF-59E4-4455-AA25-586034D066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61962" y="2997744"/>
                    <a:ext cx="2740281" cy="1671177"/>
                  </a:xfrm>
                  <a:prstGeom prst="rect">
                    <a:avLst/>
                  </a:prstGeom>
                </p:spPr>
              </p:pic>
              <p:pic>
                <p:nvPicPr>
                  <p:cNvPr id="17" name="图片 16">
                    <a:extLst>
                      <a:ext uri="{FF2B5EF4-FFF2-40B4-BE49-F238E27FC236}">
                        <a16:creationId xmlns:a16="http://schemas.microsoft.com/office/drawing/2014/main" id="{8CEAE233-C8AF-8F19-35FA-1604A52E19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39201" y="3095943"/>
                    <a:ext cx="1585250" cy="147477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485EEFD-7552-E57A-C494-ABB8F1B14F52}"/>
                  </a:ext>
                </a:extLst>
              </p:cNvPr>
              <p:cNvSpPr/>
              <p:nvPr/>
            </p:nvSpPr>
            <p:spPr>
              <a:xfrm>
                <a:off x="541272" y="4581604"/>
                <a:ext cx="2749550" cy="475073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1524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+mj-ea"/>
                    <a:ea typeface="+mj-ea"/>
                  </a:rPr>
                  <a:t>加速玉米单向杂交不亲和、籽粒含油量</a:t>
                </a:r>
                <a:endParaRPr lang="en-US" altLang="zh-CN" sz="11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+mj-ea"/>
                    <a:ea typeface="+mj-ea"/>
                  </a:rPr>
                  <a:t>和抗旱相关遗传资源挖掘</a:t>
                </a: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A047A8C-B1A5-4D52-8207-DA572760A528}"/>
                </a:ext>
              </a:extLst>
            </p:cNvPr>
            <p:cNvSpPr txBox="1"/>
            <p:nvPr/>
          </p:nvSpPr>
          <p:spPr>
            <a:xfrm>
              <a:off x="1148837" y="6101433"/>
              <a:ext cx="3021195" cy="621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超级泛基因组和遗传变异图谱</a:t>
              </a:r>
              <a:endParaRPr lang="en-US" altLang="zh-CN" sz="1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助力玉米遗传改良</a:t>
              </a:r>
              <a:endParaRPr lang="zh-CN" altLang="en-US" sz="1400" dirty="0">
                <a:solidFill>
                  <a:srgbClr val="0000CC"/>
                </a:solidFill>
              </a:endParaRP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7FBF07B-0C00-0C14-4F09-21892F4880DE}"/>
              </a:ext>
            </a:extLst>
          </p:cNvPr>
          <p:cNvCxnSpPr/>
          <p:nvPr/>
        </p:nvCxnSpPr>
        <p:spPr>
          <a:xfrm>
            <a:off x="3867206" y="946559"/>
            <a:ext cx="0" cy="61910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5DC716E-5823-BB42-11B9-4E9726F62F30}"/>
              </a:ext>
            </a:extLst>
          </p:cNvPr>
          <p:cNvGrpSpPr/>
          <p:nvPr/>
        </p:nvGrpSpPr>
        <p:grpSpPr>
          <a:xfrm>
            <a:off x="4433370" y="1070476"/>
            <a:ext cx="3080385" cy="5640559"/>
            <a:chOff x="4818474" y="1070476"/>
            <a:chExt cx="3080385" cy="5640559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FDC8C57-F2FF-3876-5AAC-0C20A9E01FA8}"/>
                </a:ext>
              </a:extLst>
            </p:cNvPr>
            <p:cNvSpPr txBox="1"/>
            <p:nvPr/>
          </p:nvSpPr>
          <p:spPr>
            <a:xfrm>
              <a:off x="4818474" y="6089688"/>
              <a:ext cx="3021195" cy="621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solidFill>
                    <a:srgbClr val="0000CC"/>
                  </a:solidFill>
                </a:rPr>
                <a:t>玉米多组学数据库</a:t>
              </a:r>
              <a:endParaRPr lang="en-US" altLang="zh-CN" dirty="0">
                <a:solidFill>
                  <a:srgbClr val="0000CC"/>
                </a:solidFill>
              </a:endParaRPr>
            </a:p>
            <a:p>
              <a:r>
                <a:rPr lang="zh-CN" altLang="en-US" dirty="0">
                  <a:solidFill>
                    <a:srgbClr val="0000CC"/>
                  </a:solidFill>
                </a:rPr>
                <a:t>打通组学数据信息孤岛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227C6CF-0332-4329-0416-75D126100EC0}"/>
                </a:ext>
              </a:extLst>
            </p:cNvPr>
            <p:cNvGrpSpPr/>
            <p:nvPr/>
          </p:nvGrpSpPr>
          <p:grpSpPr>
            <a:xfrm>
              <a:off x="4877664" y="1070476"/>
              <a:ext cx="3021195" cy="4985743"/>
              <a:chOff x="3760046" y="1523870"/>
              <a:chExt cx="2544069" cy="4198363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13D52761-C29E-5362-A4F3-A9821220ADC2}"/>
                  </a:ext>
                </a:extLst>
              </p:cNvPr>
              <p:cNvGrpSpPr/>
              <p:nvPr/>
            </p:nvGrpSpPr>
            <p:grpSpPr>
              <a:xfrm>
                <a:off x="3760046" y="1523870"/>
                <a:ext cx="2544069" cy="3967645"/>
                <a:chOff x="3784974" y="1452992"/>
                <a:chExt cx="2331796" cy="3636591"/>
              </a:xfrm>
            </p:grpSpPr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E7E8C319-54C8-C625-6BE1-6A828486D8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4974" y="1452992"/>
                  <a:ext cx="2331796" cy="2328347"/>
                </a:xfrm>
                <a:prstGeom prst="rect">
                  <a:avLst/>
                </a:prstGeom>
              </p:spPr>
            </p:pic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A21E04B9-7904-C8D9-4724-B4111E400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25290" y="3794251"/>
                  <a:ext cx="2291480" cy="1295332"/>
                </a:xfrm>
                <a:prstGeom prst="rect">
                  <a:avLst/>
                </a:prstGeom>
              </p:spPr>
            </p:pic>
          </p:grp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DE35C91-89DF-1484-19EE-04872925734B}"/>
                  </a:ext>
                </a:extLst>
              </p:cNvPr>
              <p:cNvSpPr txBox="1"/>
              <p:nvPr/>
            </p:nvSpPr>
            <p:spPr>
              <a:xfrm>
                <a:off x="4157357" y="5460623"/>
                <a:ext cx="176572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/>
                  <a:t>https://db.cngb.org/zeamap</a:t>
                </a:r>
              </a:p>
            </p:txBody>
          </p:sp>
        </p:grp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12D24C1-FF9F-9C53-6BF0-9E37F72215EF}"/>
              </a:ext>
            </a:extLst>
          </p:cNvPr>
          <p:cNvCxnSpPr/>
          <p:nvPr/>
        </p:nvCxnSpPr>
        <p:spPr>
          <a:xfrm>
            <a:off x="8069628" y="946559"/>
            <a:ext cx="0" cy="61910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542916F-4E4D-9FC9-3C89-0A67BE008726}"/>
              </a:ext>
            </a:extLst>
          </p:cNvPr>
          <p:cNvGrpSpPr/>
          <p:nvPr/>
        </p:nvGrpSpPr>
        <p:grpSpPr>
          <a:xfrm>
            <a:off x="227972" y="1196325"/>
            <a:ext cx="3655673" cy="5691551"/>
            <a:chOff x="7722036" y="1031229"/>
            <a:chExt cx="3655673" cy="569155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44A3791-7771-EAE3-2F10-2637C54AF9A2}"/>
                </a:ext>
              </a:extLst>
            </p:cNvPr>
            <p:cNvGrpSpPr/>
            <p:nvPr/>
          </p:nvGrpSpPr>
          <p:grpSpPr>
            <a:xfrm>
              <a:off x="8193561" y="1031229"/>
              <a:ext cx="3184148" cy="4984795"/>
              <a:chOff x="8193561" y="1031229"/>
              <a:chExt cx="3184148" cy="4984795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FE97FD8C-66CB-A210-7F28-68A007A6E3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41716" y="3197932"/>
                <a:ext cx="2256310" cy="733578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6BF807E1-AAF0-F1B3-F7DB-E426A739CA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434341" y="4240759"/>
                <a:ext cx="2337003" cy="1452585"/>
              </a:xfrm>
              <a:prstGeom prst="rect">
                <a:avLst/>
              </a:prstGeom>
            </p:spPr>
          </p:pic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F9F470DD-25A7-FDDD-4E44-E852328C102B}"/>
                  </a:ext>
                </a:extLst>
              </p:cNvPr>
              <p:cNvGrpSpPr/>
              <p:nvPr/>
            </p:nvGrpSpPr>
            <p:grpSpPr>
              <a:xfrm>
                <a:off x="8356121" y="1031229"/>
                <a:ext cx="2712073" cy="2126462"/>
                <a:chOff x="6678951" y="1462082"/>
                <a:chExt cx="2452350" cy="1922821"/>
              </a:xfrm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505D7ED3-05DF-53E1-BEAB-984B773EEB14}"/>
                    </a:ext>
                  </a:extLst>
                </p:cNvPr>
                <p:cNvGrpSpPr/>
                <p:nvPr/>
              </p:nvGrpSpPr>
              <p:grpSpPr>
                <a:xfrm>
                  <a:off x="7039731" y="1462082"/>
                  <a:ext cx="2091570" cy="1922821"/>
                  <a:chOff x="4919282" y="1228126"/>
                  <a:chExt cx="2285303" cy="2100923"/>
                </a:xfrm>
              </p:grpSpPr>
              <p:pic>
                <p:nvPicPr>
                  <p:cNvPr id="54" name="图片 53">
                    <a:extLst>
                      <a:ext uri="{FF2B5EF4-FFF2-40B4-BE49-F238E27FC236}">
                        <a16:creationId xmlns:a16="http://schemas.microsoft.com/office/drawing/2014/main" id="{CAF7004F-AD9D-F784-23EB-B45330007C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18113" y="1228126"/>
                    <a:ext cx="1686472" cy="1662105"/>
                  </a:xfrm>
                  <a:prstGeom prst="rect">
                    <a:avLst/>
                  </a:prstGeom>
                </p:spPr>
              </p:pic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7A7083EB-9A3A-0D73-4701-EB130E5B83D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9282" y="2990733"/>
                    <a:ext cx="1991899" cy="3383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050" dirty="0">
                        <a:latin typeface="+mj-lt"/>
                      </a:rPr>
                      <a:t>莲染色体水平基因组</a:t>
                    </a:r>
                  </a:p>
                </p:txBody>
              </p:sp>
            </p:grpSp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B34C670E-0733-602E-5481-D7E8132CD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8951" y="1494729"/>
                  <a:ext cx="868070" cy="557647"/>
                </a:xfrm>
                <a:prstGeom prst="rect">
                  <a:avLst/>
                </a:prstGeom>
              </p:spPr>
            </p:pic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90539A40-5A5F-83F0-7981-D62A5CF9CE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8951" y="2109773"/>
                  <a:ext cx="854031" cy="929107"/>
                </a:xfrm>
                <a:prstGeom prst="rect">
                  <a:avLst/>
                </a:prstGeom>
              </p:spPr>
            </p:pic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F72ED244-2BC4-4800-9B8C-626FE2A86F2F}"/>
                  </a:ext>
                </a:extLst>
              </p:cNvPr>
              <p:cNvSpPr txBox="1"/>
              <p:nvPr/>
            </p:nvSpPr>
            <p:spPr>
              <a:xfrm>
                <a:off x="8675038" y="3930085"/>
                <a:ext cx="1989663" cy="310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黑体" pitchFamily="49" charset="-122"/>
                    <a:cs typeface="+mn-cs"/>
                  </a:rPr>
                  <a:t>莲着丝粒的端粒起源模型</a:t>
                </a:r>
                <a:endParaRPr lang="zh-CN" altLang="en-US" sz="1050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4B8F785-9B9E-BC06-DFFB-77614DAFA5BF}"/>
                  </a:ext>
                </a:extLst>
              </p:cNvPr>
              <p:cNvSpPr txBox="1"/>
              <p:nvPr/>
            </p:nvSpPr>
            <p:spPr>
              <a:xfrm>
                <a:off x="8193561" y="5714487"/>
                <a:ext cx="3184148" cy="301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黑体" pitchFamily="49" charset="-122"/>
                    <a:cs typeface="+mn-cs"/>
                  </a:rPr>
                  <a:t>莲染色体加倍和断裂融合的历史演化进程</a:t>
                </a:r>
                <a:endParaRPr lang="zh-CN" altLang="en-US" sz="1050" dirty="0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44695CC-83DA-7AB0-A3EB-C6D6E51FF3B8}"/>
                </a:ext>
              </a:extLst>
            </p:cNvPr>
            <p:cNvSpPr txBox="1"/>
            <p:nvPr/>
          </p:nvSpPr>
          <p:spPr>
            <a:xfrm>
              <a:off x="7722036" y="6101433"/>
              <a:ext cx="3585920" cy="621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莲基因组揭示了孑遗植物</a:t>
              </a:r>
              <a:endParaRPr lang="en-US" altLang="zh-CN" sz="1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染色体演化特征</a:t>
              </a:r>
              <a:endParaRPr lang="zh-CN" altLang="en-US" sz="1400" dirty="0">
                <a:solidFill>
                  <a:srgbClr val="0000CC"/>
                </a:solidFill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04898D5-D2CE-F0BC-D3E6-BE7C7D55977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26F714C-EBDB-120A-703C-AF726896A18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D19B204E-9C35-8C21-13D2-560DB1052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190028C-85B5-E84A-91B5-C0A21C22392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/>
                  <a:t>Know Songtao Gui in X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minute</a:t>
                </a:r>
                <a:endParaRPr lang="zh-CN" altLang="en-US" sz="3200" dirty="0"/>
              </a:p>
            </p:txBody>
          </p:sp>
        </p:grpSp>
        <p:pic>
          <p:nvPicPr>
            <p:cNvPr id="69" name="图形 68">
              <a:extLst>
                <a:ext uri="{FF2B5EF4-FFF2-40B4-BE49-F238E27FC236}">
                  <a16:creationId xmlns:a16="http://schemas.microsoft.com/office/drawing/2014/main" id="{3F000F73-4162-6C5D-D8E6-7E5ED2FEA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3853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96C9BA2-C6D3-47AB-9699-6C0D5E6DD89C}"/>
              </a:ext>
            </a:extLst>
          </p:cNvPr>
          <p:cNvGrpSpPr/>
          <p:nvPr/>
        </p:nvGrpSpPr>
        <p:grpSpPr>
          <a:xfrm>
            <a:off x="1487488" y="846138"/>
            <a:ext cx="9182101" cy="6011862"/>
            <a:chOff x="-36513" y="846138"/>
            <a:chExt cx="9182101" cy="6011862"/>
          </a:xfrm>
        </p:grpSpPr>
        <p:pic>
          <p:nvPicPr>
            <p:cNvPr id="15" name="内容占位符 2">
              <a:extLst>
                <a:ext uri="{FF2B5EF4-FFF2-40B4-BE49-F238E27FC236}">
                  <a16:creationId xmlns:a16="http://schemas.microsoft.com/office/drawing/2014/main" id="{851E0294-A2CF-4D7F-9610-4DC7C2C7D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36513" y="869950"/>
              <a:ext cx="4549776" cy="5984875"/>
            </a:xfrm>
            <a:prstGeom prst="rect">
              <a:avLst/>
            </a:prstGeom>
          </p:spPr>
        </p:pic>
        <p:pic>
          <p:nvPicPr>
            <p:cNvPr id="16" name="图片 3">
              <a:extLst>
                <a:ext uri="{FF2B5EF4-FFF2-40B4-BE49-F238E27FC236}">
                  <a16:creationId xmlns:a16="http://schemas.microsoft.com/office/drawing/2014/main" id="{37030BED-2AD6-4311-AA24-6CF04D7EE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846138"/>
              <a:ext cx="4645025" cy="601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3330799" y="2528420"/>
            <a:ext cx="517207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2001</a:t>
            </a:r>
            <a:r>
              <a:rPr lang="zh-CN" altLang="en-US" sz="2800" dirty="0"/>
              <a:t>年，人类基因组草图公布。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FA05C4-EF2C-31C6-ADE6-95CC8C928ED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44C05A-0284-394C-44B2-151BEF5609C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77BB953-B0DC-436B-00F5-B55469402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74F5204-0E21-F94E-F4D3-678E7B1E59B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5B598D8-8354-1A3D-7A9A-2AB581EE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0024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2">
            <a:extLst>
              <a:ext uri="{FF2B5EF4-FFF2-40B4-BE49-F238E27FC236}">
                <a16:creationId xmlns:a16="http://schemas.microsoft.com/office/drawing/2014/main" id="{93B8B20C-6810-4AA9-B777-288A96A7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8946"/>
          <a:stretch>
            <a:fillRect/>
          </a:stretch>
        </p:blipFill>
        <p:spPr>
          <a:xfrm>
            <a:off x="1535114" y="836614"/>
            <a:ext cx="9113837" cy="6021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3073624" y="4138889"/>
            <a:ext cx="52901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2005</a:t>
            </a:r>
            <a:r>
              <a:rPr lang="zh-CN" altLang="en-US" sz="2800" dirty="0"/>
              <a:t>年，新一代测序技术出现。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ACC077E-D0C2-AAF5-9F7C-D4275789D7A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1022CE3-5FB7-B51C-589E-FAC1CCCEE03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F4CD152-CBE0-0B09-9328-FC5F44011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87B8BF1-2AB2-2F98-7F09-3620D5024AE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9B474DA6-781D-3CAA-9835-44ECF813F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7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4270772" y="1082093"/>
            <a:ext cx="342542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约翰</a:t>
            </a:r>
            <a:r>
              <a:rPr lang="en-US" altLang="zh-CN" sz="2400" b="1" dirty="0">
                <a:solidFill>
                  <a:srgbClr val="202122"/>
                </a:solidFill>
                <a:latin typeface="Arial" panose="020B0604020202020204" pitchFamily="34" charset="0"/>
              </a:rPr>
              <a:t>·</a:t>
            </a:r>
            <a:r>
              <a:rPr lang="zh-CN" altLang="en-US" sz="2400" dirty="0"/>
              <a:t>冯诺依曼和计算机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5CB74B-BC39-487B-A222-AF40A661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39" y="1740497"/>
            <a:ext cx="5715000" cy="381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D81521-13A2-4A09-BE35-7B585048E31A}"/>
              </a:ext>
            </a:extLst>
          </p:cNvPr>
          <p:cNvSpPr txBox="1"/>
          <p:nvPr/>
        </p:nvSpPr>
        <p:spPr>
          <a:xfrm>
            <a:off x="8138161" y="1923378"/>
            <a:ext cx="1858201" cy="2219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算符环理论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博弈论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蒙特卡洛方法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冯诺依曼体系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8F4B31-A685-48A8-BA68-5E8F9A8DC026}"/>
              </a:ext>
            </a:extLst>
          </p:cNvPr>
          <p:cNvSpPr txBox="1"/>
          <p:nvPr/>
        </p:nvSpPr>
        <p:spPr>
          <a:xfrm>
            <a:off x="2522220" y="5747238"/>
            <a:ext cx="736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计算机制造的三个基本原则，即采用二进制逻辑、程序存储执行以及计算机由五个部分组成</a:t>
            </a:r>
            <a:r>
              <a:rPr lang="en-US" altLang="zh-CN" dirty="0"/>
              <a:t>(</a:t>
            </a:r>
            <a:r>
              <a:rPr lang="zh-CN" altLang="en-US" dirty="0"/>
              <a:t>运算器、控制器、存储器、输入设备、输出设备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3C9F04-5A0E-1907-A8FE-808379AACF2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10D2C8-11E5-05DD-C019-D538783D8A7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0B82BFD-1E23-8271-FCD9-6B6D8D985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E2D875-AF14-EF9B-96FC-A501166B0EB1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5241074-EE6E-E1EE-E0B0-D4EDBF2A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4291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3439257" y="1138275"/>
            <a:ext cx="557302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/>
              <a:t>信息论之父</a:t>
            </a:r>
            <a:r>
              <a:rPr lang="en-US" altLang="zh-CN" sz="2800" dirty="0"/>
              <a:t>: </a:t>
            </a:r>
            <a:r>
              <a:rPr lang="zh-CN" altLang="en-US" sz="2800" dirty="0"/>
              <a:t>克劳德</a:t>
            </a:r>
            <a:r>
              <a:rPr lang="en-US" altLang="zh-CN" sz="2800" dirty="0"/>
              <a:t>·</a:t>
            </a:r>
            <a:r>
              <a:rPr lang="zh-CN" altLang="en-US" sz="2800" dirty="0"/>
              <a:t>艾尔伍德</a:t>
            </a:r>
            <a:r>
              <a:rPr lang="en-US" altLang="zh-CN" sz="2800" dirty="0"/>
              <a:t>·</a:t>
            </a:r>
            <a:r>
              <a:rPr lang="zh-CN" altLang="en-US" sz="2800" dirty="0"/>
              <a:t>香农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203E85-1719-4325-B3B7-0698DBA7B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9"/>
          <a:stretch/>
        </p:blipFill>
        <p:spPr>
          <a:xfrm>
            <a:off x="1773179" y="2106106"/>
            <a:ext cx="3451884" cy="4061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9E3104-E107-4CD8-8ABC-C9CE576E0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0"/>
          <a:stretch/>
        </p:blipFill>
        <p:spPr>
          <a:xfrm>
            <a:off x="5522483" y="4464968"/>
            <a:ext cx="4896337" cy="1703013"/>
          </a:xfrm>
          <a:prstGeom prst="rect">
            <a:avLst/>
          </a:prstGeom>
        </p:spPr>
      </p:pic>
      <p:pic>
        <p:nvPicPr>
          <p:cNvPr id="15" name="图片 14">
            <a:hlinkClick r:id="rId4"/>
            <a:extLst>
              <a:ext uri="{FF2B5EF4-FFF2-40B4-BE49-F238E27FC236}">
                <a16:creationId xmlns:a16="http://schemas.microsoft.com/office/drawing/2014/main" id="{8F8D0630-8CA7-4D5F-B283-21D464AC23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1"/>
          <a:stretch/>
        </p:blipFill>
        <p:spPr>
          <a:xfrm>
            <a:off x="5522482" y="2761953"/>
            <a:ext cx="4896337" cy="17030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51F7D5-B359-486D-B9D6-9CAD0C404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71" y="2019651"/>
            <a:ext cx="3394837" cy="90831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5A46260-96A2-E209-E791-1185C775806D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BEA786C-805E-BA90-0B7D-9669830D4B8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4696EC4-FEF0-64D2-B8F4-8A6D272DC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A25B20-7DF2-180B-DD87-A11CF970E0C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232172FF-BA81-193B-6B65-2B83B1089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20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470745" y="1267299"/>
            <a:ext cx="725050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/>
              <a:t>计算机科学与人工智能之父</a:t>
            </a:r>
            <a:r>
              <a:rPr lang="en-US" altLang="zh-CN" sz="2800" dirty="0"/>
              <a:t>:</a:t>
            </a:r>
            <a:r>
              <a:rPr lang="zh-CN" altLang="en-US" sz="2800" dirty="0"/>
              <a:t>艾伦</a:t>
            </a:r>
            <a:r>
              <a:rPr lang="en-US" altLang="zh-CN" sz="2800" dirty="0"/>
              <a:t>·</a:t>
            </a:r>
            <a:r>
              <a:rPr lang="zh-CN" altLang="en-US" sz="2800" dirty="0"/>
              <a:t>麦席森</a:t>
            </a:r>
            <a:r>
              <a:rPr lang="en-US" altLang="zh-CN" sz="2800" dirty="0"/>
              <a:t>·</a:t>
            </a:r>
            <a:r>
              <a:rPr lang="zh-CN" altLang="en-US" sz="2800" dirty="0"/>
              <a:t>图灵</a:t>
            </a:r>
          </a:p>
        </p:txBody>
      </p: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678A348A-5A16-41C3-BF0E-118C725B6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" y="2046024"/>
            <a:ext cx="10808807" cy="374871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CB46F66-A0DC-B123-E640-331A568961A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73A358C-C23E-94DB-58A5-1EAD1CD77D67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1A2BFFA-FFE9-DE18-1F4A-AA7751FBC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00E18C8-0D50-72EF-AACD-062CB81F25E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E7D683E-1951-2BCC-FD1B-CB753465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608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3F3548-23A7-6107-F77D-093B05DF29CF}"/>
              </a:ext>
            </a:extLst>
          </p:cNvPr>
          <p:cNvGrpSpPr/>
          <p:nvPr/>
        </p:nvGrpSpPr>
        <p:grpSpPr>
          <a:xfrm>
            <a:off x="619170" y="1638679"/>
            <a:ext cx="10853359" cy="4188904"/>
            <a:chOff x="1528879" y="2023750"/>
            <a:chExt cx="9001962" cy="3474349"/>
          </a:xfrm>
        </p:grpSpPr>
        <p:pic>
          <p:nvPicPr>
            <p:cNvPr id="6" name="内容占位符 2">
              <a:extLst>
                <a:ext uri="{FF2B5EF4-FFF2-40B4-BE49-F238E27FC236}">
                  <a16:creationId xmlns:a16="http://schemas.microsoft.com/office/drawing/2014/main" id="{2DF4A9BD-EC98-40D7-869A-B7C53BC28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8879" y="2236897"/>
              <a:ext cx="4983480" cy="3048055"/>
            </a:xfrm>
            <a:prstGeom prst="rect">
              <a:avLst/>
            </a:prstGeom>
          </p:spPr>
        </p:pic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2A5BD434-599E-40A9-8C31-D2659B174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4641" y="2023750"/>
              <a:ext cx="3886200" cy="3474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ENIAC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：长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30.48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米，宽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米，占地面积约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63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平方米，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个操作台，约相当于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间普通房间的大小，重达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吨，耗电量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150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千瓦，造价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48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万美元。它包含了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17,468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真空管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7,200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水晶 二极管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, 1,500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中转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, 70,000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电阻器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, 10,000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电容器，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1500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继电器，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6000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多个开关，每秒执行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5000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次加法或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400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次乘法，是继电器计算机的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1000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倍、手工计算的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20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万倍。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913542" y="1056568"/>
            <a:ext cx="653880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1946</a:t>
            </a:r>
            <a:r>
              <a:rPr lang="zh-CN" altLang="en-US" sz="2400" dirty="0"/>
              <a:t>年，第一台计算机，</a:t>
            </a:r>
            <a:r>
              <a:rPr lang="en-US" altLang="zh-CN" sz="2400" dirty="0"/>
              <a:t>ENIAC</a:t>
            </a:r>
            <a:r>
              <a:rPr lang="zh-CN" altLang="en-US" sz="2400" dirty="0"/>
              <a:t>（埃尼亚克）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61A0D3-3B08-7A6C-4DA0-A4C580DE817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E8B1EB8-EA33-688B-CD83-26FFDB1082E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2E1EBDA-D12A-242B-BB0F-ED31933221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EFA79FB-5554-FFCF-B948-D07A7E3D742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B7908A00-670D-10FC-349D-31A2A13F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9641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298812" y="1037083"/>
            <a:ext cx="728662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1951</a:t>
            </a:r>
            <a:r>
              <a:rPr lang="zh-CN" altLang="en-US" sz="2400" dirty="0"/>
              <a:t>年，</a:t>
            </a:r>
            <a:r>
              <a:rPr lang="en-US" altLang="zh-CN" sz="2400" dirty="0"/>
              <a:t>IBM</a:t>
            </a:r>
            <a:r>
              <a:rPr lang="zh-CN" altLang="en-US" sz="2400" dirty="0"/>
              <a:t>公司的约翰</a:t>
            </a:r>
            <a:r>
              <a:rPr lang="en-US" altLang="zh-CN" sz="2400" dirty="0"/>
              <a:t>·</a:t>
            </a:r>
            <a:r>
              <a:rPr lang="zh-CN" altLang="en-US" sz="2400" dirty="0"/>
              <a:t>贝克斯在纽约正式对外发布</a:t>
            </a:r>
            <a:r>
              <a:rPr lang="en-US" altLang="zh-CN" sz="2400" dirty="0"/>
              <a:t>Fortran</a:t>
            </a:r>
            <a:r>
              <a:rPr lang="zh-CN" altLang="en-US" sz="2400" dirty="0"/>
              <a:t>语言，称为</a:t>
            </a:r>
            <a:r>
              <a:rPr lang="en-US" altLang="zh-CN" sz="2400" dirty="0"/>
              <a:t>FORTRAN I</a:t>
            </a:r>
            <a:r>
              <a:rPr lang="zh-CN" altLang="en-US" sz="2400" dirty="0"/>
              <a:t>。</a:t>
            </a:r>
          </a:p>
        </p:txBody>
      </p:sp>
      <p:pic>
        <p:nvPicPr>
          <p:cNvPr id="9" name="内容占位符 2">
            <a:extLst>
              <a:ext uri="{FF2B5EF4-FFF2-40B4-BE49-F238E27FC236}">
                <a16:creationId xmlns:a16="http://schemas.microsoft.com/office/drawing/2014/main" id="{79D0E235-70B8-490E-9D4C-AAE16DC53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7486"/>
          <a:stretch>
            <a:fillRect/>
          </a:stretch>
        </p:blipFill>
        <p:spPr>
          <a:xfrm>
            <a:off x="2551460" y="2001934"/>
            <a:ext cx="6730764" cy="439603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79D4AF2-26A2-31F3-6A53-FF39BCCCB4A3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C50C59F-AFD5-3F68-AF48-18A225040992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9BCAF413-310E-14C8-8961-7C1DDA25D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F8C612-5D69-4A60-9DE5-726F51D82F8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DC75A3B5-030D-1AD4-31EF-BC9CFBAF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311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3335403" y="1381629"/>
            <a:ext cx="524385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dirty="0"/>
              <a:t>1969-1991: WWW</a:t>
            </a:r>
            <a:r>
              <a:rPr lang="zh-CN" altLang="en-US" sz="3200" dirty="0"/>
              <a:t>的诞生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0BE9BF-A24A-4E3A-B24E-021B4F3A1B98}"/>
              </a:ext>
            </a:extLst>
          </p:cNvPr>
          <p:cNvSpPr txBox="1"/>
          <p:nvPr/>
        </p:nvSpPr>
        <p:spPr>
          <a:xfrm>
            <a:off x="1495649" y="2126295"/>
            <a:ext cx="10188206" cy="341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1969</a:t>
            </a:r>
            <a:r>
              <a:rPr lang="zh-CN" altLang="en-US" sz="2800" dirty="0"/>
              <a:t>年，</a:t>
            </a:r>
            <a:r>
              <a:rPr lang="en-US" altLang="zh-CN" sz="2800" dirty="0" err="1"/>
              <a:t>ARPANet</a:t>
            </a:r>
            <a:r>
              <a:rPr lang="zh-CN" altLang="en-US" sz="2800" dirty="0"/>
              <a:t>建立，对计算机网络技术发展做出重要贡献。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1970</a:t>
            </a:r>
            <a:r>
              <a:rPr lang="zh-CN" altLang="en-US" sz="2800" dirty="0"/>
              <a:t>年后，出现了</a:t>
            </a:r>
            <a:r>
              <a:rPr lang="en-US" altLang="zh-CN" sz="2800" dirty="0"/>
              <a:t>E-mail</a:t>
            </a:r>
            <a:r>
              <a:rPr lang="zh-CN" altLang="en-US" sz="2800" dirty="0"/>
              <a:t>、</a:t>
            </a:r>
            <a:r>
              <a:rPr lang="en-US" altLang="zh-CN" sz="2800" dirty="0"/>
              <a:t>Ethernet</a:t>
            </a:r>
            <a:r>
              <a:rPr lang="zh-CN" altLang="en-US" sz="2800" dirty="0"/>
              <a:t>、</a:t>
            </a:r>
            <a:r>
              <a:rPr lang="en-US" altLang="zh-CN" sz="2800" dirty="0"/>
              <a:t>TCP</a:t>
            </a:r>
            <a:r>
              <a:rPr lang="zh-CN" altLang="en-US" sz="2800" dirty="0"/>
              <a:t>协议。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1980</a:t>
            </a:r>
            <a:r>
              <a:rPr lang="zh-CN" altLang="en-US" sz="2800" dirty="0"/>
              <a:t>年后，以</a:t>
            </a:r>
            <a:r>
              <a:rPr lang="en-US" altLang="zh-CN" sz="2800" dirty="0"/>
              <a:t>IBM</a:t>
            </a:r>
            <a:r>
              <a:rPr lang="zh-CN" altLang="en-US" sz="2800" dirty="0"/>
              <a:t>为代表的个人计算机开始普及。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1991</a:t>
            </a:r>
            <a:r>
              <a:rPr lang="zh-CN" altLang="en-US" sz="2800" dirty="0"/>
              <a:t>年，</a:t>
            </a:r>
            <a:r>
              <a:rPr lang="en-US" altLang="zh-CN" sz="2800" dirty="0"/>
              <a:t>World Wide Web</a:t>
            </a:r>
            <a:r>
              <a:rPr lang="zh-CN" altLang="en-US" sz="2800" dirty="0"/>
              <a:t>协议被建立。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BDC455-A704-4872-4B74-CDB8DDFFE73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61BA79-0A15-4994-3642-EDAF0325658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13FF13D-C179-4477-16DB-7F520AC05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E05BA41-062B-DAA8-4AEB-8058E0AC7D4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AD58180-4497-F5E3-E7FE-26FD7B7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817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4472464" y="1193255"/>
            <a:ext cx="349132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/>
              <a:t>1991: Linux</a:t>
            </a:r>
            <a:r>
              <a:rPr lang="zh-CN" altLang="en-US" sz="2800" dirty="0"/>
              <a:t>操作系统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EE2895-FFF3-44A3-958E-9B6BDCE06A7D}"/>
              </a:ext>
            </a:extLst>
          </p:cNvPr>
          <p:cNvGrpSpPr/>
          <p:nvPr/>
        </p:nvGrpSpPr>
        <p:grpSpPr>
          <a:xfrm>
            <a:off x="1287196" y="2129611"/>
            <a:ext cx="9861858" cy="4162621"/>
            <a:chOff x="453923" y="2068055"/>
            <a:chExt cx="8481899" cy="3580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6CEA8D9-77A9-491D-B070-660E19DDF7E9}"/>
                </a:ext>
              </a:extLst>
            </p:cNvPr>
            <p:cNvGrpSpPr/>
            <p:nvPr/>
          </p:nvGrpSpPr>
          <p:grpSpPr>
            <a:xfrm>
              <a:off x="453923" y="2068055"/>
              <a:ext cx="8481899" cy="3395484"/>
              <a:chOff x="453923" y="2068055"/>
              <a:chExt cx="8481899" cy="3395484"/>
            </a:xfrm>
          </p:grpSpPr>
          <p:pic>
            <p:nvPicPr>
              <p:cNvPr id="47108" name="Picture 4" descr="Your One and Only Linux Shell Scripting Tutorial">
                <a:extLst>
                  <a:ext uri="{FF2B5EF4-FFF2-40B4-BE49-F238E27FC236}">
                    <a16:creationId xmlns:a16="http://schemas.microsoft.com/office/drawing/2014/main" id="{1A08E330-CE01-4CA9-9F02-9F9B7C7EDB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78" y="2197594"/>
                <a:ext cx="5832044" cy="326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3EAF883-296D-4EEE-A9EC-7D3453EC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923" y="2068055"/>
                <a:ext cx="3211297" cy="3207589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3F7B03-E217-4F9C-B315-6B6F94D7B1E8}"/>
                </a:ext>
              </a:extLst>
            </p:cNvPr>
            <p:cNvSpPr txBox="1"/>
            <p:nvPr/>
          </p:nvSpPr>
          <p:spPr>
            <a:xfrm>
              <a:off x="1936013" y="5278873"/>
              <a:ext cx="1729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Linus Torvalds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D41832-610F-741E-E471-CAA8DF5D752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20B732C-58FE-C629-E1C5-97252D0A8A2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F394ACA-D398-2A0C-CBEB-2E3B18FE3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693FA6D-1F85-FCB6-3B90-BFA37CA0ED6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C36988E-FA67-D00D-5262-E04A3D156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508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8A570DC1-7B8E-40F0-8AA5-8360870C855E}"/>
              </a:ext>
            </a:extLst>
          </p:cNvPr>
          <p:cNvSpPr txBox="1"/>
          <p:nvPr/>
        </p:nvSpPr>
        <p:spPr>
          <a:xfrm>
            <a:off x="190322" y="1208912"/>
            <a:ext cx="12090282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1952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年，肯德鲁用计算机程序来解析蛋白结构。（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acta 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Cryst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, 1952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开发序列分析软件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COMPROTEIN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1965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出版一个蛋白质数据库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Atlas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（第一年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65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条序列），发展为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年的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PIR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1966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对蛋白质家族进化深入研究。（ 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Science, 1966 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Fitch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发表系统发育树（ 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Science, 1967 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Hesper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提出“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Bioinformatics”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单词，生物信息学概念被定义。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Needleman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Wunsch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提出全局比对算法。（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1970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Protein Data Bank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PDB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）数据库建立。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1978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提出氨基酸序列比对的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PAM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矩阵。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4200E-6293-D4CB-A494-0608D81C9B8F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10A97FD-29B4-DE0C-EB66-C378009A1A5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6AA3BF2-F10E-470D-E679-48B09F39F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52789A-6E7D-158B-FDCC-15D36B1F062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生物信息学大事记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28FD8C-8B1B-4558-70C2-7B68A968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8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5D3637-B318-47C7-8E72-863EFD0A5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39780"/>
            <a:ext cx="10195559" cy="532795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5141B7B-E724-BA28-CB8F-49EC1E53843B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4CA05F1-CF79-6967-C203-CB6BE1C00DFE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1155972-399B-ED1D-6E2D-22EADF244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D9195D3-0BA6-297E-AE37-4924882F052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/>
                  <a:t>Know Songtao Gui in X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minute</a:t>
                </a:r>
                <a:endParaRPr lang="zh-CN" altLang="en-US" sz="3200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72FA4F-7924-F020-0E88-ACE7F480B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738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CF6D68-CF1C-4D88-A866-BF028C59ABA4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720366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dirty="0"/>
              <a:t>Dr. Margaret Oakley </a:t>
            </a:r>
            <a:r>
              <a:rPr lang="en-US" altLang="en-US" sz="2400" b="1" dirty="0" err="1"/>
              <a:t>Dayhoff</a:t>
            </a:r>
            <a:br>
              <a:rPr lang="en-US" altLang="en-US" sz="2400" b="1" dirty="0"/>
            </a:br>
            <a:r>
              <a:rPr lang="en-US" altLang="en-US" sz="2400" b="1" dirty="0"/>
              <a:t>The Mother of Bioinformatics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9D3674D-3CA6-4819-8C0E-67D43320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8475" y="1939567"/>
            <a:ext cx="3575050" cy="4302125"/>
          </a:xfrm>
          <a:prstGeom prst="rect">
            <a:avLst/>
          </a:prstGeom>
          <a:noFill/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9BE1D3F-2F21-98EA-232A-6A6870128B9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84A82A2-BAD3-CE59-EA72-BAB1F0D79D3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BBCE50D-A365-DDD8-46A4-3DCAC119F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F7DC0EF-250D-7A24-BC3C-5F48B1C7769A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生物信息学大事记</a:t>
                </a:r>
              </a:p>
            </p:txBody>
          </p:sp>
        </p:grp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8066ED56-0C5B-24E2-8087-4D61EF59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941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617574" y="1311050"/>
            <a:ext cx="12045802" cy="5024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1981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Smith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Waterman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zh-CN" altLang="en-US" sz="2400" b="1" dirty="0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局部比对算法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1981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年，建立核酸序列数据库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Genbank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（最初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606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条序列）。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年，建立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Protein information Resource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PIR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）蛋白数据库。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2003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4200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万）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1988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Lipman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Pearson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FastA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(PNAS, 1988)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1990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Altschul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sz="2400" b="1" dirty="0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Blast</a:t>
            </a:r>
            <a:r>
              <a:rPr lang="zh-CN" altLang="en-US" sz="2400" b="1" dirty="0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1990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1997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Altschul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Gapped BLAST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PSI-BLAST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Nucleic Acids Research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1997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Chris Burge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等发明了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GENSCAN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1997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2002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Kent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建立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BLAT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Genome Research, 2002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2003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Ouzounis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对前期的生物信息学发展进行了总结。（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BIOINFORMATICS, 2003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4CFC6A5-4E85-2412-5788-53EDCD5C88F9}"/>
              </a:ext>
            </a:extLst>
          </p:cNvPr>
          <p:cNvGrpSpPr/>
          <p:nvPr/>
        </p:nvGrpSpPr>
        <p:grpSpPr>
          <a:xfrm>
            <a:off x="0" y="68184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09DC64D-61F9-330A-A290-D3B546E483E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C778769-D347-4884-A972-95B49C4BF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C950BE-6127-AE5F-9B91-73C84E60BD8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生物信息学大事记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5E62A9BD-4D6C-914A-1A5A-F9623353A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094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323554" y="1077399"/>
            <a:ext cx="11544892" cy="53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(1) 萌芽期(60-70年代)：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Dayhoff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的替换矩阵和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Neelleman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-Wunsch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算法为代表，它们实际组成了生物信息学的一个最基本的内容和思路：序列比较。它们的出现，代表了生物信息学的诞生(虽然“生物信息学”一词很晚才出现) ；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(2) 形成期(80年代)：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以分子数据库和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等相似性搜索程序为代表。在这一阶段，生物信息学作为一个新兴学科已经形成，并确立了自身学科的特征和地位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(3) 基因组测序时代(90年代-至今)：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以模式基因组测序与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BLAST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为代表；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(4) 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高通量测序时代（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2005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-至今）：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以第二和三代测序技术和基因组重测序为代表。 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400" dirty="0">
              <a:solidFill>
                <a:srgbClr val="3B3B3B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5B5C99C-0D27-9221-C8E1-2F626B85874C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49515CB-0C95-5367-CEA5-F6E7385244A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39BFF41-49DB-1D5E-ADB8-E640B04396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F63ABF-81CC-8E08-42DE-CE90A0038AE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生物信息学发展的四个阶段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76E2464-760C-0664-24EF-DE59AE25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826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989537" y="1637244"/>
            <a:ext cx="10844500" cy="500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1994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年，中国终于获准加入互联网，并在同年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月完成全部中国联网工作。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年，中国人类基因组学南方中心和北方中心分别在上海和北京成立。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1999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年，华大基因在北京成立。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2003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年，中科院北京基因组所成立。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年，魏丽萍老师发表了中国生物信息学发展情况。（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PLoS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Computational Biology, 2008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3B3B3B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72F0CE-0816-AAB7-39F6-8D7B851DB74D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5F2912E-90F8-CE3B-AC85-910B3284B97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1292607-B15D-0C08-37F3-E644FFAA7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D853E32-C90B-6737-190B-CA508BBDEAA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我国生物信息大事记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119E9BE-6717-03E6-C0A2-C6864C13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578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C1BF37-FD2B-491C-95A5-1E80013DAF2D}"/>
              </a:ext>
            </a:extLst>
          </p:cNvPr>
          <p:cNvGrpSpPr/>
          <p:nvPr/>
        </p:nvGrpSpPr>
        <p:grpSpPr>
          <a:xfrm>
            <a:off x="2798610" y="1084351"/>
            <a:ext cx="6391111" cy="5478140"/>
            <a:chOff x="1007909" y="1108367"/>
            <a:chExt cx="6391111" cy="5478140"/>
          </a:xfrm>
        </p:grpSpPr>
        <p:pic>
          <p:nvPicPr>
            <p:cNvPr id="38914" name="Picture 2" descr="郝柏林院士生平----功名流千古风德昭后人">
              <a:extLst>
                <a:ext uri="{FF2B5EF4-FFF2-40B4-BE49-F238E27FC236}">
                  <a16:creationId xmlns:a16="http://schemas.microsoft.com/office/drawing/2014/main" id="{5BD1482B-5118-4138-9B23-AC17050C86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8" r="25401" b="953"/>
            <a:stretch/>
          </p:blipFill>
          <p:spPr bwMode="auto">
            <a:xfrm>
              <a:off x="1396528" y="1108367"/>
              <a:ext cx="1386841" cy="196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9F14E08-00E8-43A2-B151-195DB08F3BAF}"/>
                </a:ext>
              </a:extLst>
            </p:cNvPr>
            <p:cNvSpPr txBox="1"/>
            <p:nvPr/>
          </p:nvSpPr>
          <p:spPr>
            <a:xfrm>
              <a:off x="1007909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郝柏林 院士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理论物理所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进化发育分析</a:t>
              </a:r>
            </a:p>
          </p:txBody>
        </p:sp>
        <p:pic>
          <p:nvPicPr>
            <p:cNvPr id="38916" name="Picture 4" descr="陈润生--中国科学院生物物理研究所">
              <a:extLst>
                <a:ext uri="{FF2B5EF4-FFF2-40B4-BE49-F238E27FC236}">
                  <a16:creationId xmlns:a16="http://schemas.microsoft.com/office/drawing/2014/main" id="{0CC74EE0-3DBC-4FC5-9C13-73B8C4E03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939" y="1108367"/>
              <a:ext cx="1521561" cy="196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6275C1F-BC66-41CA-9420-84167B4B5C4A}"/>
                </a:ext>
              </a:extLst>
            </p:cNvPr>
            <p:cNvSpPr txBox="1"/>
            <p:nvPr/>
          </p:nvSpPr>
          <p:spPr>
            <a:xfrm>
              <a:off x="3155529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陈润生 院士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生物物理所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ncRNA</a:t>
              </a:r>
              <a:endPara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D8CF8E8-4CC1-48B1-8300-2ABC6865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410" y="1108367"/>
              <a:ext cx="1386841" cy="193368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888B36D-8AAB-4A03-8682-57E1F9C27D71}"/>
                </a:ext>
              </a:extLst>
            </p:cNvPr>
            <p:cNvSpPr txBox="1"/>
            <p:nvPr/>
          </p:nvSpPr>
          <p:spPr>
            <a:xfrm>
              <a:off x="5120640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张春霆 院士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天津大学 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Z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曲线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DNA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分析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FDA11B0-23D5-4E32-AD95-293E7832FF49}"/>
                </a:ext>
              </a:extLst>
            </p:cNvPr>
            <p:cNvGrpSpPr/>
            <p:nvPr/>
          </p:nvGrpSpPr>
          <p:grpSpPr>
            <a:xfrm>
              <a:off x="1090392" y="4073653"/>
              <a:ext cx="2278380" cy="2512853"/>
              <a:chOff x="6359682" y="1084353"/>
              <a:chExt cx="2278380" cy="2512853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270677F-DE88-43A2-9F20-8ED2A7E31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53" t="1" r="10126" b="7605"/>
              <a:stretch/>
            </p:blipFill>
            <p:spPr>
              <a:xfrm>
                <a:off x="6843443" y="1084353"/>
                <a:ext cx="1326152" cy="1824548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0C80090-8DF2-4AFB-A7D9-1281B7362460}"/>
                  </a:ext>
                </a:extLst>
              </p:cNvPr>
              <p:cNvSpPr txBox="1"/>
              <p:nvPr/>
            </p:nvSpPr>
            <p:spPr>
              <a:xfrm>
                <a:off x="6359682" y="3012431"/>
                <a:ext cx="22783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李衍达 院士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清华大学 基因表达调控</a:t>
                </a:r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147A034-2714-42BA-8580-17872282A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833" y="4073653"/>
              <a:ext cx="1515451" cy="180667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671E8E-EB7D-45AE-A421-B9F183473319}"/>
                </a:ext>
              </a:extLst>
            </p:cNvPr>
            <p:cNvSpPr txBox="1"/>
            <p:nvPr/>
          </p:nvSpPr>
          <p:spPr>
            <a:xfrm>
              <a:off x="2960368" y="6001732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孙之荣 教授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清华大学 分子网络分析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B71F24C-99E9-4C82-913C-9179BD32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858" y="4055780"/>
              <a:ext cx="1432909" cy="182455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B8B68B2-FA43-49BF-8A13-FC0D45626E4E}"/>
                </a:ext>
              </a:extLst>
            </p:cNvPr>
            <p:cNvSpPr txBox="1"/>
            <p:nvPr/>
          </p:nvSpPr>
          <p:spPr>
            <a:xfrm>
              <a:off x="5120640" y="6001732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罗辽复 教授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内蒙古大学 基因组进化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9C8D62-9F57-39AF-79DB-E3A5DE2F5E8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21180D0-505B-FED7-967A-8E6F8200FBE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9FFF94A-4D8B-9A28-E41D-33276538A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A8A1B7C-802C-E964-A036-59B56BE2A47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我国生物信息学的开拓者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0242BBF-A316-ABD7-575E-72781AB98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796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79589" y="20376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55277"/>
              <a:ext cx="5371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3.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生物信息学研究内容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71998" y="412937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259F064A-7710-3939-B2D7-4F121FD13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84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CB613-36EB-0081-1596-2DBB71BE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4DCF0AB-D63D-050D-517E-FAFD6D893F9A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6B2DF5-A2F2-CF75-6DCB-D88F24839210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4C54A99-A3F8-E293-4A04-43BE14C4A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9056B7E-A4B8-2D26-4173-F37635BF1DB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生物信息研究内容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E5CAB28-6179-9E72-54D2-23BFF3BC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76354F8C-A6AA-8EB0-2B80-89AE4197B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382" y="1117083"/>
            <a:ext cx="11505236" cy="51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84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1972558-40B3-4DD5-AB85-5EFCFF0F1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66" y="1065656"/>
            <a:ext cx="5472684" cy="560938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B3A55E9-E520-C930-0CDC-7C070A40D646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CCF3189-AD61-21BA-434A-3B770F914F0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9447E52A-CCE2-E63C-9054-0B7660A474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4057DA6-D976-E11D-1A91-7DB30C6E0736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生物信息学早期研究路线图</a:t>
                </a: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D702CBB-6B05-BB9E-4240-50A31B1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51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78ACED-3BE1-4353-B10D-3EBD9A7F8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76" y="962024"/>
            <a:ext cx="8091149" cy="59361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250AC18-4709-FEFB-C278-C430BEA8B5E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1EFA0B5-B501-FE8D-DC41-B3FA84A9634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AF41B5A-E37D-7CF1-D607-A8430BB98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39D904-2B47-D4E7-0B72-2B0AF3B4A24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生物信息加点技能树</a:t>
                </a: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E24EB8D3-73C2-C0A8-4D79-0311669F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0416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E03B6363-0203-FE52-45B7-A98BC687D3B3}"/>
              </a:ext>
            </a:extLst>
          </p:cNvPr>
          <p:cNvGrpSpPr/>
          <p:nvPr/>
        </p:nvGrpSpPr>
        <p:grpSpPr>
          <a:xfrm>
            <a:off x="2304332" y="1176323"/>
            <a:ext cx="7583336" cy="4698873"/>
            <a:chOff x="2304332" y="1176323"/>
            <a:chExt cx="7583336" cy="469887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0A0BD0-E77D-418E-979E-88F956546329}"/>
                </a:ext>
              </a:extLst>
            </p:cNvPr>
            <p:cNvGrpSpPr/>
            <p:nvPr/>
          </p:nvGrpSpPr>
          <p:grpSpPr>
            <a:xfrm>
              <a:off x="2304332" y="2407902"/>
              <a:ext cx="1925097" cy="2042196"/>
              <a:chOff x="833342" y="2072603"/>
              <a:chExt cx="1925097" cy="2042196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E1370C09-13D4-4399-9FA8-C8A5DD61C3D6}"/>
                  </a:ext>
                </a:extLst>
              </p:cNvPr>
              <p:cNvSpPr/>
              <p:nvPr/>
            </p:nvSpPr>
            <p:spPr>
              <a:xfrm>
                <a:off x="833342" y="2072603"/>
                <a:ext cx="1925097" cy="60959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Biology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6D0933F-BB50-4F68-9296-49C12D6D21C3}"/>
                  </a:ext>
                </a:extLst>
              </p:cNvPr>
              <p:cNvSpPr/>
              <p:nvPr/>
            </p:nvSpPr>
            <p:spPr>
              <a:xfrm>
                <a:off x="833342" y="2782891"/>
                <a:ext cx="1925097" cy="60959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Programming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97875507-F968-4D3E-9659-D4BA8B187346}"/>
                  </a:ext>
                </a:extLst>
              </p:cNvPr>
              <p:cNvSpPr/>
              <p:nvPr/>
            </p:nvSpPr>
            <p:spPr>
              <a:xfrm>
                <a:off x="833342" y="3505202"/>
                <a:ext cx="1925097" cy="60959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Mathematics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661DCF1-E46C-46FE-8BD0-871672997370}"/>
                </a:ext>
              </a:extLst>
            </p:cNvPr>
            <p:cNvSpPr/>
            <p:nvPr/>
          </p:nvSpPr>
          <p:spPr>
            <a:xfrm>
              <a:off x="5222463" y="1176323"/>
              <a:ext cx="1925097" cy="338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61C193E-63FD-4150-8318-AFD30BF31506}"/>
                </a:ext>
              </a:extLst>
            </p:cNvPr>
            <p:cNvSpPr/>
            <p:nvPr/>
          </p:nvSpPr>
          <p:spPr>
            <a:xfrm>
              <a:off x="5222464" y="1570730"/>
              <a:ext cx="1071658" cy="3384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95A7B17-9903-4E8C-A84B-02E612A7FD46}"/>
                </a:ext>
              </a:extLst>
            </p:cNvPr>
            <p:cNvSpPr/>
            <p:nvPr/>
          </p:nvSpPr>
          <p:spPr>
            <a:xfrm>
              <a:off x="5222464" y="1971813"/>
              <a:ext cx="1071658" cy="33849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C31FB6D-4B88-46B6-8BC1-7649D60C95BD}"/>
                </a:ext>
              </a:extLst>
            </p:cNvPr>
            <p:cNvSpPr/>
            <p:nvPr/>
          </p:nvSpPr>
          <p:spPr>
            <a:xfrm>
              <a:off x="5237704" y="2825495"/>
              <a:ext cx="1056418" cy="338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977F762-92F9-4175-A699-85502912941A}"/>
                </a:ext>
              </a:extLst>
            </p:cNvPr>
            <p:cNvSpPr/>
            <p:nvPr/>
          </p:nvSpPr>
          <p:spPr>
            <a:xfrm>
              <a:off x="5237703" y="3219902"/>
              <a:ext cx="1909855" cy="3384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A620D8E-85B3-4B53-BE2D-196BFAB29D69}"/>
                </a:ext>
              </a:extLst>
            </p:cNvPr>
            <p:cNvSpPr/>
            <p:nvPr/>
          </p:nvSpPr>
          <p:spPr>
            <a:xfrm>
              <a:off x="5237704" y="3620985"/>
              <a:ext cx="1071658" cy="33849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555A15B-4F7E-4ED2-B2C2-839935BC0570}"/>
                </a:ext>
              </a:extLst>
            </p:cNvPr>
            <p:cNvSpPr/>
            <p:nvPr/>
          </p:nvSpPr>
          <p:spPr>
            <a:xfrm>
              <a:off x="5222463" y="4720277"/>
              <a:ext cx="1071658" cy="338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437125A-4206-45F7-80BB-DBBBDF43F831}"/>
                </a:ext>
              </a:extLst>
            </p:cNvPr>
            <p:cNvSpPr/>
            <p:nvPr/>
          </p:nvSpPr>
          <p:spPr>
            <a:xfrm>
              <a:off x="5222463" y="5114684"/>
              <a:ext cx="1071658" cy="3384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A9F1FBB-921F-4FEA-8844-B34658392186}"/>
                </a:ext>
              </a:extLst>
            </p:cNvPr>
            <p:cNvSpPr/>
            <p:nvPr/>
          </p:nvSpPr>
          <p:spPr>
            <a:xfrm>
              <a:off x="5222462" y="5515767"/>
              <a:ext cx="1925095" cy="33849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A7D6D0-7CC0-436E-B1C2-8DBCF42512FA}"/>
                </a:ext>
              </a:extLst>
            </p:cNvPr>
            <p:cNvSpPr txBox="1"/>
            <p:nvPr/>
          </p:nvSpPr>
          <p:spPr>
            <a:xfrm>
              <a:off x="8155831" y="1176323"/>
              <a:ext cx="1723549" cy="15696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群体遗传学</a:t>
              </a:r>
              <a:endParaRPr lang="en-US" altLang="zh-CN" sz="2400" dirty="0"/>
            </a:p>
            <a:p>
              <a:r>
                <a:rPr lang="zh-CN" altLang="en-US" sz="2400" dirty="0"/>
                <a:t>发育生物学</a:t>
              </a:r>
              <a:endParaRPr lang="en-US" altLang="zh-CN" sz="2400" dirty="0"/>
            </a:p>
            <a:p>
              <a:r>
                <a:rPr lang="zh-CN" altLang="en-US" sz="2400" dirty="0"/>
                <a:t>进化生物学</a:t>
              </a:r>
              <a:endParaRPr lang="en-US" altLang="zh-CN" sz="2400" dirty="0"/>
            </a:p>
            <a:p>
              <a:r>
                <a:rPr lang="zh-CN" altLang="en-US" sz="2400" dirty="0"/>
                <a:t>系统生物学</a:t>
              </a:r>
              <a:endParaRPr lang="en-US" altLang="zh-CN" sz="24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8C36280-200E-433B-8BE5-BBAC652236D6}"/>
                </a:ext>
              </a:extLst>
            </p:cNvPr>
            <p:cNvSpPr txBox="1"/>
            <p:nvPr/>
          </p:nvSpPr>
          <p:spPr>
            <a:xfrm>
              <a:off x="8164119" y="3095387"/>
              <a:ext cx="1723549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算法</a:t>
              </a:r>
              <a:endParaRPr lang="en-US" altLang="zh-CN" sz="2400" dirty="0"/>
            </a:p>
            <a:p>
              <a:r>
                <a:rPr lang="zh-CN" altLang="en-US" sz="2400" dirty="0"/>
                <a:t>数据结构</a:t>
              </a:r>
              <a:endParaRPr lang="en-US" altLang="zh-CN" sz="2400" dirty="0"/>
            </a:p>
            <a:p>
              <a:r>
                <a:rPr lang="zh-CN" altLang="en-US" sz="2400" dirty="0"/>
                <a:t>高性能计算</a:t>
              </a:r>
              <a:endParaRPr lang="en-US" altLang="zh-CN" sz="24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50FB5A8-D415-49FC-BD22-AE6D3A565BD2}"/>
                </a:ext>
              </a:extLst>
            </p:cNvPr>
            <p:cNvSpPr txBox="1"/>
            <p:nvPr/>
          </p:nvSpPr>
          <p:spPr>
            <a:xfrm>
              <a:off x="8155831" y="4674867"/>
              <a:ext cx="141577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概率统计</a:t>
              </a:r>
              <a:endParaRPr lang="en-US" altLang="zh-CN" sz="2400" dirty="0"/>
            </a:p>
            <a:p>
              <a:r>
                <a:rPr lang="zh-CN" altLang="en-US" sz="2400" dirty="0"/>
                <a:t>数据挖掘</a:t>
              </a:r>
              <a:endParaRPr lang="en-US" altLang="zh-CN" sz="2400" dirty="0"/>
            </a:p>
            <a:p>
              <a:r>
                <a:rPr lang="zh-CN" altLang="en-US" sz="2400" dirty="0"/>
                <a:t>优化建模</a:t>
              </a:r>
              <a:endParaRPr lang="en-US" altLang="zh-CN" sz="2400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AE61E9-1637-A3BE-F36B-6FBE3C21B5CA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4D50FAD-A046-916E-C44D-0D1C1C86C8B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4F73D298-7F13-E2FC-0238-FABABA3D2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8531D00-F1D4-BBF9-E87F-88AA0C7DB196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生物信息进阶转职路线</a:t>
                </a:r>
              </a:p>
            </p:txBody>
          </p:sp>
        </p:grp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EB8AD94A-87B6-0D20-9FDA-2C36CCBA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73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503EF9F-2A3C-4E98-AEF9-B1D807105876}"/>
              </a:ext>
            </a:extLst>
          </p:cNvPr>
          <p:cNvSpPr txBox="1"/>
          <p:nvPr/>
        </p:nvSpPr>
        <p:spPr>
          <a:xfrm>
            <a:off x="1117158" y="1364164"/>
            <a:ext cx="2790825" cy="221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rgbClr val="0070C0"/>
                </a:solidFill>
              </a:rPr>
              <a:t>HSP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rgbClr val="0070C0"/>
                </a:solidFill>
              </a:rPr>
              <a:t>INTP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rgbClr val="0070C0"/>
                </a:solidFill>
              </a:rPr>
              <a:t>摩羯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B0834A-6DA4-49DB-9FCC-8EDDCC152853}"/>
              </a:ext>
            </a:extLst>
          </p:cNvPr>
          <p:cNvSpPr txBox="1"/>
          <p:nvPr/>
        </p:nvSpPr>
        <p:spPr>
          <a:xfrm>
            <a:off x="3552310" y="1283624"/>
            <a:ext cx="4629150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猫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乒乓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王菲、陈奕迅、杨千嬅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诺兰、昆汀、姜文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800" dirty="0">
              <a:solidFill>
                <a:srgbClr val="7030A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87A7D98-3810-4B7D-C922-32E97E8871F9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5F9628A-9722-1B99-C7B6-DD66BA34461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9537AEF-6C55-3118-1DDD-B8CEA95F9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E9385F-F8FC-2D3B-FFF5-7D4DF7D229F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/>
                  <a:t>Know Songtao Gui in X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minute</a:t>
                </a:r>
                <a:endParaRPr lang="zh-CN" altLang="en-US" sz="3200" dirty="0"/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933599F4-8CFE-777A-CACF-1B6803BF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79E1799-6892-02AD-1133-D7247018514E}"/>
              </a:ext>
            </a:extLst>
          </p:cNvPr>
          <p:cNvGrpSpPr/>
          <p:nvPr/>
        </p:nvGrpSpPr>
        <p:grpSpPr>
          <a:xfrm>
            <a:off x="3907983" y="1980853"/>
            <a:ext cx="7678515" cy="4703251"/>
            <a:chOff x="3907983" y="1980853"/>
            <a:chExt cx="7678515" cy="470325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6CECDC4-2E72-EFA9-2B53-949CAD8E2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7983" y="4160931"/>
              <a:ext cx="3616011" cy="25231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E8E9C30-FC35-A294-CF8E-A96D726B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460" y="1980853"/>
              <a:ext cx="3405038" cy="45400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9817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31B048C-B490-3031-042C-6E692508D1E4}"/>
              </a:ext>
            </a:extLst>
          </p:cNvPr>
          <p:cNvGrpSpPr/>
          <p:nvPr/>
        </p:nvGrpSpPr>
        <p:grpSpPr>
          <a:xfrm>
            <a:off x="1185687" y="856355"/>
            <a:ext cx="9850909" cy="5717053"/>
            <a:chOff x="1720288" y="856354"/>
            <a:chExt cx="8585763" cy="498281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4EF4323-0157-42D4-BB5C-87B46EA85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58"/>
            <a:stretch/>
          </p:blipFill>
          <p:spPr>
            <a:xfrm>
              <a:off x="1720288" y="856354"/>
              <a:ext cx="8585763" cy="292576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0E03B9D-967A-467F-912D-C8A2FB42C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482" y="3700820"/>
              <a:ext cx="7994353" cy="213835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BE4EF2F-F8C6-693A-5960-82FD6EFE465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C04F879-D8EE-A79B-A6B8-5797F365237E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CC6C855-7071-699C-689B-E4B735BCF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D4591E1-01AC-2F54-AB4E-2AD6D3367C7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生信工具使用者的加点建议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56DB573A-2BDE-1219-3487-185706B08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44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6071818-B9CC-47E9-9690-DD5FE71879DD}"/>
              </a:ext>
            </a:extLst>
          </p:cNvPr>
          <p:cNvSpPr txBox="1"/>
          <p:nvPr/>
        </p:nvSpPr>
        <p:spPr>
          <a:xfrm>
            <a:off x="1435063" y="917911"/>
            <a:ext cx="2935419" cy="4859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快速正反馈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终身学习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头脑风暴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学好数理化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科学问题驱动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37BDEF-E919-BB0F-18FD-93C62F8A23BA}"/>
              </a:ext>
            </a:extLst>
          </p:cNvPr>
          <p:cNvGrpSpPr/>
          <p:nvPr/>
        </p:nvGrpSpPr>
        <p:grpSpPr>
          <a:xfrm>
            <a:off x="5150613" y="917911"/>
            <a:ext cx="6666905" cy="5187233"/>
            <a:chOff x="5129348" y="1713366"/>
            <a:chExt cx="4673128" cy="36359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50AC4C3-EEA1-40A4-B62B-AC0AA75B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348" y="1713366"/>
              <a:ext cx="3815114" cy="295689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495A1ED-F7CF-40A5-838A-A3E3611EBCD2}"/>
                </a:ext>
              </a:extLst>
            </p:cNvPr>
            <p:cNvSpPr txBox="1"/>
            <p:nvPr/>
          </p:nvSpPr>
          <p:spPr>
            <a:xfrm>
              <a:off x="5539254" y="4766844"/>
              <a:ext cx="4263222" cy="582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333333"/>
                  </a:solidFill>
                  <a:latin typeface="-apple-system"/>
                </a:rPr>
                <a:t>程序员有三种美德</a:t>
              </a:r>
              <a:r>
                <a:rPr lang="en-US" altLang="zh-CN" sz="2400" dirty="0">
                  <a:solidFill>
                    <a:srgbClr val="333333"/>
                  </a:solidFill>
                  <a:latin typeface="-apple-system"/>
                </a:rPr>
                <a:t>: </a:t>
              </a:r>
              <a:r>
                <a:rPr lang="zh-CN" altLang="en-US" sz="2400" dirty="0">
                  <a:solidFill>
                    <a:srgbClr val="333333"/>
                  </a:solidFill>
                  <a:latin typeface="-apple-system"/>
                </a:rPr>
                <a:t>懒惰</a:t>
              </a:r>
              <a:r>
                <a:rPr lang="en-US" altLang="zh-CN" sz="2400" dirty="0">
                  <a:solidFill>
                    <a:srgbClr val="333333"/>
                  </a:solidFill>
                  <a:latin typeface="-apple-system"/>
                </a:rPr>
                <a:t>,</a:t>
              </a:r>
              <a:r>
                <a:rPr lang="zh-CN" altLang="en-US" sz="2400" dirty="0">
                  <a:solidFill>
                    <a:srgbClr val="333333"/>
                  </a:solidFill>
                  <a:latin typeface="-apple-system"/>
                </a:rPr>
                <a:t>急躁和傲慢</a:t>
              </a:r>
              <a:endParaRPr lang="en-US" altLang="zh-CN" sz="2400" dirty="0">
                <a:solidFill>
                  <a:srgbClr val="333333"/>
                </a:solidFill>
                <a:latin typeface="-apple-system"/>
              </a:endParaRPr>
            </a:p>
            <a:p>
              <a:pPr algn="r"/>
              <a:r>
                <a:rPr lang="en-US" altLang="zh-CN" sz="2400" dirty="0"/>
                <a:t>---- Larry Wall</a:t>
              </a:r>
              <a:endParaRPr lang="zh-CN" altLang="en-US" sz="24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A02C22-D5F6-B48B-40F1-0107195AA0AD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780673C-CD3C-D363-E47A-B38CD18927F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8234160C-6544-32A9-B45D-E201CC377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BBE3FF2-33E8-94DE-352C-DCEEE29B220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生物信息学之我见</a:t>
                </a:r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37D5814-BD4D-22A7-88D8-910A0B5C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59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283DC-D1EC-6ED2-41AB-8957F2749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C7EC85D-85CA-DAED-008D-62DC188D369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24D312A-99D6-6708-21F7-B0EEFEFB31B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9125D348-0D9B-1652-A8CF-01263A1D1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A2DD44-E87E-B3D2-776B-8946C55EE77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课程研究内容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E181705-9364-1D53-A869-A3E5446F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C8BAC42-10DE-B70B-AF58-B2EAC80B19C1}"/>
              </a:ext>
            </a:extLst>
          </p:cNvPr>
          <p:cNvGrpSpPr/>
          <p:nvPr/>
        </p:nvGrpSpPr>
        <p:grpSpPr>
          <a:xfrm>
            <a:off x="2032845" y="1224243"/>
            <a:ext cx="3593804" cy="2321716"/>
            <a:chOff x="733647" y="1128549"/>
            <a:chExt cx="4263385" cy="274952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917A714-B1AB-83FB-A71E-D88598ECA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647" y="1128549"/>
              <a:ext cx="4263385" cy="2300451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CD65DE3-8F2E-B7E2-25DD-A4919CFA6030}"/>
                </a:ext>
              </a:extLst>
            </p:cNvPr>
            <p:cNvSpPr txBox="1"/>
            <p:nvPr/>
          </p:nvSpPr>
          <p:spPr>
            <a:xfrm>
              <a:off x="1089074" y="3508744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生物信息数据库及其应用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DFB013-DF82-F47F-6AAE-5A9101161492}"/>
              </a:ext>
            </a:extLst>
          </p:cNvPr>
          <p:cNvGrpSpPr/>
          <p:nvPr/>
        </p:nvGrpSpPr>
        <p:grpSpPr>
          <a:xfrm>
            <a:off x="7234032" y="969959"/>
            <a:ext cx="2462861" cy="2574085"/>
            <a:chOff x="7563293" y="1029340"/>
            <a:chExt cx="2462861" cy="25740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8147D5-04C1-0AB6-0FCE-7F8B823B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53573"/>
            <a:stretch>
              <a:fillRect/>
            </a:stretch>
          </p:blipFill>
          <p:spPr>
            <a:xfrm>
              <a:off x="7563293" y="1029340"/>
              <a:ext cx="2462861" cy="220475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D46CF1-53F6-7C0B-00B2-782F0CD09309}"/>
                </a:ext>
              </a:extLst>
            </p:cNvPr>
            <p:cNvSpPr txBox="1"/>
            <p:nvPr/>
          </p:nvSpPr>
          <p:spPr>
            <a:xfrm>
              <a:off x="8153293" y="323409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序列比对算法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BD74832-3332-6664-4F1E-FBF2808A15BA}"/>
              </a:ext>
            </a:extLst>
          </p:cNvPr>
          <p:cNvGrpSpPr/>
          <p:nvPr/>
        </p:nvGrpSpPr>
        <p:grpSpPr>
          <a:xfrm>
            <a:off x="2332451" y="4009470"/>
            <a:ext cx="3593804" cy="1962085"/>
            <a:chOff x="1376426" y="4115797"/>
            <a:chExt cx="3593804" cy="1962085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7F271A80-F8B3-F655-0193-665E39D19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6426" y="4115797"/>
              <a:ext cx="3593804" cy="1517961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F51B79E-D377-3813-D07E-DE303F394586}"/>
                </a:ext>
              </a:extLst>
            </p:cNvPr>
            <p:cNvSpPr txBox="1"/>
            <p:nvPr/>
          </p:nvSpPr>
          <p:spPr>
            <a:xfrm>
              <a:off x="2388498" y="570855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进化分析方法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7027286-6883-8924-223D-04A52BE6F42C}"/>
              </a:ext>
            </a:extLst>
          </p:cNvPr>
          <p:cNvGrpSpPr/>
          <p:nvPr/>
        </p:nvGrpSpPr>
        <p:grpSpPr>
          <a:xfrm>
            <a:off x="7277818" y="3871140"/>
            <a:ext cx="3032039" cy="2098398"/>
            <a:chOff x="7277818" y="3871140"/>
            <a:chExt cx="3032039" cy="209839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0BD7D43-4C41-1BF8-8F06-AC6A6C107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17430"/>
            <a:stretch>
              <a:fillRect/>
            </a:stretch>
          </p:blipFill>
          <p:spPr>
            <a:xfrm>
              <a:off x="7277818" y="3871140"/>
              <a:ext cx="3032039" cy="187765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B00633F-0113-4249-9E1E-EEDF449D9DBF}"/>
                </a:ext>
              </a:extLst>
            </p:cNvPr>
            <p:cNvSpPr txBox="1"/>
            <p:nvPr/>
          </p:nvSpPr>
          <p:spPr>
            <a:xfrm>
              <a:off x="8009008" y="560020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核酸序列分析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471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F6B854-F2BC-EED3-6282-58BC76C19AA7}"/>
              </a:ext>
            </a:extLst>
          </p:cNvPr>
          <p:cNvSpPr txBox="1"/>
          <p:nvPr/>
        </p:nvSpPr>
        <p:spPr>
          <a:xfrm>
            <a:off x="3284622" y="856355"/>
            <a:ext cx="5981125" cy="5187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理论课部分（</a:t>
            </a:r>
            <a:r>
              <a:rPr lang="en-US" altLang="zh-CN" sz="3200" b="1" dirty="0"/>
              <a:t>16</a:t>
            </a:r>
            <a:r>
              <a:rPr lang="zh-CN" altLang="en-US" sz="3200" b="1" dirty="0"/>
              <a:t>课时）</a:t>
            </a:r>
            <a:endParaRPr lang="en-US" altLang="zh-CN" sz="32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生物信息学导论 （</a:t>
            </a:r>
            <a:r>
              <a:rPr lang="en-US" altLang="zh-CN" sz="3200" dirty="0"/>
              <a:t>2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生物信息数据库（</a:t>
            </a:r>
            <a:r>
              <a:rPr lang="en-US" altLang="zh-CN" sz="3200" dirty="0"/>
              <a:t>2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序列比对（</a:t>
            </a:r>
            <a:r>
              <a:rPr lang="en-US" altLang="zh-CN" sz="3200" dirty="0"/>
              <a:t>4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进化分析（</a:t>
            </a:r>
            <a:r>
              <a:rPr lang="en-US" altLang="zh-CN" sz="3200" dirty="0"/>
              <a:t>4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核酸序列分析（</a:t>
            </a:r>
            <a:r>
              <a:rPr lang="en-US" altLang="zh-CN" sz="3200" dirty="0"/>
              <a:t>4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0" lvl="1">
              <a:lnSpc>
                <a:spcPct val="150000"/>
              </a:lnSpc>
            </a:pPr>
            <a:r>
              <a:rPr lang="zh-CN" altLang="en-US" sz="3200" b="1" dirty="0"/>
              <a:t>实验课部分（</a:t>
            </a:r>
            <a:r>
              <a:rPr lang="en-US" altLang="zh-CN" sz="3200" b="1" dirty="0"/>
              <a:t>16</a:t>
            </a:r>
            <a:r>
              <a:rPr lang="zh-CN" altLang="en-US" sz="3200" b="1" dirty="0"/>
              <a:t>课时）</a:t>
            </a:r>
            <a:endParaRPr lang="en-US" altLang="zh-CN" sz="32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D09E6BD-1B15-548D-0190-F5FAC9EFC355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8C8F8EE-EA33-3E76-6B45-7A2C089BA4C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8F73B875-0C39-E31E-F6DA-7EA131A53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C115A9-F3C0-9300-5FFD-64A9CC451F7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课程概览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D7F4A413-570B-9033-4C2C-FF076628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34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79CFA6-C7B6-4F5F-9D26-5E3E8578EEAD}"/>
              </a:ext>
            </a:extLst>
          </p:cNvPr>
          <p:cNvGrpSpPr/>
          <p:nvPr/>
        </p:nvGrpSpPr>
        <p:grpSpPr>
          <a:xfrm>
            <a:off x="4075834" y="969430"/>
            <a:ext cx="3912870" cy="5604439"/>
            <a:chOff x="382905" y="856354"/>
            <a:chExt cx="3912870" cy="5604439"/>
          </a:xfrm>
        </p:grpSpPr>
        <p:pic>
          <p:nvPicPr>
            <p:cNvPr id="8" name="图片 7" descr="生物信息学第二版封面图片_20210113101329">
              <a:extLst>
                <a:ext uri="{FF2B5EF4-FFF2-40B4-BE49-F238E27FC236}">
                  <a16:creationId xmlns:a16="http://schemas.microsoft.com/office/drawing/2014/main" id="{A36CA6EB-D2FA-4FC5-AEDA-8367C8B04C1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82905" y="856354"/>
              <a:ext cx="3912870" cy="4892704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6728757-8B25-4E7E-8F21-D5ED3B1B0E64}"/>
                </a:ext>
              </a:extLst>
            </p:cNvPr>
            <p:cNvSpPr txBox="1"/>
            <p:nvPr/>
          </p:nvSpPr>
          <p:spPr>
            <a:xfrm>
              <a:off x="1284816" y="5752907"/>
              <a:ext cx="22365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樊龙江 主编</a:t>
              </a:r>
              <a:endPara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科学出版社</a:t>
              </a:r>
              <a:r>
                <a:rPr lang="en-US" altLang="zh-CN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, 2021</a:t>
              </a:r>
              <a:endPara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F734579-8FA7-47FD-B229-CB8608276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67" y="1181784"/>
            <a:ext cx="3619847" cy="46017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4456E6-902F-4BCF-B790-C535C4BD34A9}"/>
              </a:ext>
            </a:extLst>
          </p:cNvPr>
          <p:cNvSpPr txBox="1"/>
          <p:nvPr/>
        </p:nvSpPr>
        <p:spPr>
          <a:xfrm>
            <a:off x="9045907" y="5880308"/>
            <a:ext cx="1980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吕巍 主编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高等教育出版社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76D11C-4C10-045B-92C4-1B8F0FE0913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CCC62AE-3C03-D32D-FC08-09B84F16E39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AA7B430-AC68-6BD0-CD59-ED7B14E41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B07063B-E2DA-B71B-4DBB-941ECA5B527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参考书推荐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06DF6EA-7D7E-924C-5517-852F34DC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9DB3BBA-4905-4E55-B918-12BE1F6703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6" y="1240854"/>
            <a:ext cx="3204363" cy="44964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FE4811E-D8CA-474A-8E29-031B2EB83D82}"/>
              </a:ext>
            </a:extLst>
          </p:cNvPr>
          <p:cNvSpPr txBox="1"/>
          <p:nvPr/>
        </p:nvSpPr>
        <p:spPr>
          <a:xfrm>
            <a:off x="574665" y="5864163"/>
            <a:ext cx="27003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陈铭 主编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科学出版社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2022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49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E549B-5918-AC5D-F73F-EA3C01A4F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53EAF27-AFAD-3BF1-2E6E-4F4C1610F049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C474B0D-2D16-78EE-65CE-16CA29C0C00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CA4CAB3-30FC-4460-7418-BB9CCEC42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991F40-4E89-1A8A-9B2A-F871FFE9058D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参考书推荐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976F1807-D318-F909-2B00-5F959F70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pic>
        <p:nvPicPr>
          <p:cNvPr id="3" name="图片 31" descr="QQ截图20121127153904.png">
            <a:extLst>
              <a:ext uri="{FF2B5EF4-FFF2-40B4-BE49-F238E27FC236}">
                <a16:creationId xmlns:a16="http://schemas.microsoft.com/office/drawing/2014/main" id="{84F19732-4168-EB24-F89F-3233C311E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33" y="1060130"/>
            <a:ext cx="3084513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155BB4-F261-49CB-26E9-2C93227D8AA9}"/>
              </a:ext>
            </a:extLst>
          </p:cNvPr>
          <p:cNvSpPr txBox="1"/>
          <p:nvPr/>
        </p:nvSpPr>
        <p:spPr>
          <a:xfrm>
            <a:off x="3105374" y="5455265"/>
            <a:ext cx="2689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简明生物信息学</a:t>
            </a:r>
            <a:r>
              <a:rPr lang="en-US" altLang="zh-CN" dirty="0"/>
              <a:t>》</a:t>
            </a:r>
          </a:p>
          <a:p>
            <a:pPr eaLnBrk="1" hangingPunct="1"/>
            <a:r>
              <a:rPr lang="zh-CN" altLang="en-US" dirty="0"/>
              <a:t>钟扬，张亮，赵琼 主编</a:t>
            </a:r>
            <a:endParaRPr lang="en-US" altLang="zh-CN" dirty="0"/>
          </a:p>
          <a:p>
            <a:pPr eaLnBrk="1" hangingPunct="1"/>
            <a:r>
              <a:rPr lang="zh-CN" altLang="en-US" dirty="0"/>
              <a:t>高等教育出版社</a:t>
            </a:r>
          </a:p>
        </p:txBody>
      </p:sp>
      <p:pic>
        <p:nvPicPr>
          <p:cNvPr id="24580" name="图片 28" descr="03b5d35d0aaa9cf92b49f694df0493a1.jpg">
            <a:extLst>
              <a:ext uri="{FF2B5EF4-FFF2-40B4-BE49-F238E27FC236}">
                <a16:creationId xmlns:a16="http://schemas.microsoft.com/office/drawing/2014/main" id="{79E08989-FFF6-CD54-F6D3-A43D0BBA9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02" y="1060134"/>
            <a:ext cx="2952181" cy="429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07F8678-FD38-7726-066B-A8CCFF8724CA}"/>
              </a:ext>
            </a:extLst>
          </p:cNvPr>
          <p:cNvSpPr txBox="1"/>
          <p:nvPr/>
        </p:nvSpPr>
        <p:spPr>
          <a:xfrm>
            <a:off x="7327302" y="5455265"/>
            <a:ext cx="2255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生物信息学概论</a:t>
            </a:r>
            <a:r>
              <a:rPr lang="en-US" altLang="zh-CN" dirty="0"/>
              <a:t>》</a:t>
            </a:r>
          </a:p>
          <a:p>
            <a:pPr eaLnBrk="1" hangingPunct="1"/>
            <a:r>
              <a:rPr lang="zh-CN" altLang="en-US" dirty="0"/>
              <a:t>罗静初 等译</a:t>
            </a:r>
            <a:endParaRPr lang="en-US" altLang="zh-CN" dirty="0"/>
          </a:p>
          <a:p>
            <a:pPr eaLnBrk="1" hangingPunct="1"/>
            <a:r>
              <a:rPr lang="zh-CN" altLang="en-US" dirty="0"/>
              <a:t>北京大学出版社</a:t>
            </a:r>
          </a:p>
        </p:txBody>
      </p:sp>
    </p:spTree>
    <p:extLst>
      <p:ext uri="{BB962C8B-B14F-4D97-AF65-F5344CB8AC3E}">
        <p14:creationId xmlns:p14="http://schemas.microsoft.com/office/powerpoint/2010/main" val="2888443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D442-6BE7-05E2-0F93-C5CDD113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B005119-E84B-2F38-6FDF-CECFD148D64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8350DE8-ACDC-9FCD-AF54-587A927A049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F97B5616-C949-EF9E-A330-8E1BB5C3D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D7915BD-A79A-733F-AB36-31C83CF2587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参考书推荐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33F6B6C-E1E2-0A23-772A-90A2231A5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A91A03-FC5E-6E28-61A3-A420548E0E3F}"/>
              </a:ext>
            </a:extLst>
          </p:cNvPr>
          <p:cNvGrpSpPr/>
          <p:nvPr/>
        </p:nvGrpSpPr>
        <p:grpSpPr>
          <a:xfrm>
            <a:off x="1883568" y="1333109"/>
            <a:ext cx="8424863" cy="3783014"/>
            <a:chOff x="7233667" y="1037274"/>
            <a:chExt cx="8424863" cy="3783014"/>
          </a:xfrm>
        </p:grpSpPr>
        <p:pic>
          <p:nvPicPr>
            <p:cNvPr id="17" name="图片 30" descr="QQ截图20121127153516.png">
              <a:extLst>
                <a:ext uri="{FF2B5EF4-FFF2-40B4-BE49-F238E27FC236}">
                  <a16:creationId xmlns:a16="http://schemas.microsoft.com/office/drawing/2014/main" id="{D79C3BCB-E175-DF1B-E50C-FC2E870CB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233667" y="1037275"/>
              <a:ext cx="2728912" cy="3743325"/>
            </a:xfrm>
            <a:prstGeom prst="rect">
              <a:avLst/>
            </a:prstGeom>
            <a:noFill/>
          </p:spPr>
        </p:pic>
        <p:pic>
          <p:nvPicPr>
            <p:cNvPr id="18" name="图片 27" descr="未命名.jpg">
              <a:extLst>
                <a:ext uri="{FF2B5EF4-FFF2-40B4-BE49-F238E27FC236}">
                  <a16:creationId xmlns:a16="http://schemas.microsoft.com/office/drawing/2014/main" id="{73D2A2CF-6B49-B9CC-54D7-4354C0FB4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7368" y="1037275"/>
              <a:ext cx="2624137" cy="3783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29" descr="QQ截图20121127153158.png">
              <a:extLst>
                <a:ext uri="{FF2B5EF4-FFF2-40B4-BE49-F238E27FC236}">
                  <a16:creationId xmlns:a16="http://schemas.microsoft.com/office/drawing/2014/main" id="{949673FB-422C-9DC4-2846-2E1E0773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94705" y="1037274"/>
              <a:ext cx="2663825" cy="3735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7438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EFAF1B6-6F88-445F-8C57-C0DF53F87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45" y="3024572"/>
            <a:ext cx="7827581" cy="3348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F957F2-9FCF-4F3E-B2A8-B14022314223}"/>
              </a:ext>
            </a:extLst>
          </p:cNvPr>
          <p:cNvSpPr txBox="1"/>
          <p:nvPr/>
        </p:nvSpPr>
        <p:spPr>
          <a:xfrm>
            <a:off x="3189392" y="916371"/>
            <a:ext cx="6386685" cy="1819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平时表现</a:t>
            </a:r>
            <a:r>
              <a:rPr lang="en-US" altLang="zh-CN" sz="4000" dirty="0"/>
              <a:t>(</a:t>
            </a:r>
            <a:r>
              <a:rPr lang="zh-CN" altLang="en-US" sz="4000" dirty="0"/>
              <a:t>出勤</a:t>
            </a:r>
            <a:r>
              <a:rPr lang="en-US" altLang="zh-CN" sz="4000" dirty="0"/>
              <a:t>+</a:t>
            </a:r>
            <a:r>
              <a:rPr lang="zh-CN" altLang="en-US" sz="4000" dirty="0"/>
              <a:t>测验</a:t>
            </a:r>
            <a:r>
              <a:rPr lang="en-US" altLang="zh-CN" sz="4000" dirty="0"/>
              <a:t>)</a:t>
            </a:r>
            <a:r>
              <a:rPr lang="zh-CN" altLang="en-US" sz="4000" dirty="0"/>
              <a:t> </a:t>
            </a:r>
            <a:r>
              <a:rPr lang="en-US" altLang="zh-CN" sz="4000" dirty="0"/>
              <a:t>: 20%</a:t>
            </a:r>
          </a:p>
          <a:p>
            <a:pPr>
              <a:lnSpc>
                <a:spcPct val="150000"/>
              </a:lnSpc>
            </a:pPr>
            <a:r>
              <a:rPr lang="zh-CN" altLang="en-US" sz="4000" dirty="0"/>
              <a:t>期末测试</a:t>
            </a:r>
            <a:r>
              <a:rPr lang="en-US" altLang="zh-CN" sz="4000" dirty="0"/>
              <a:t>: 80%</a:t>
            </a:r>
            <a:endParaRPr lang="zh-CN" altLang="en-US" sz="4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36ACC1-DF2A-1984-8600-64E4AC8A222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50F0521-DAC1-0C1E-0B8C-166F75275C0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0E7D3F4-CCEC-1B47-95B7-49927D6C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AB1800D-EDA8-470C-2D76-51F20E3C2E79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考核方式</a:t>
                </a:r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5E55A0C3-1D9D-F86D-26FE-AA92D9061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5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12E279A-33EB-454F-A7C8-7465DE6C9695}"/>
              </a:ext>
            </a:extLst>
          </p:cNvPr>
          <p:cNvSpPr txBox="1"/>
          <p:nvPr/>
        </p:nvSpPr>
        <p:spPr>
          <a:xfrm>
            <a:off x="4772561" y="2259608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0070C0"/>
                </a:solidFill>
              </a:rPr>
              <a:t>Thanks!</a:t>
            </a:r>
            <a:endParaRPr lang="zh-CN" altLang="en-US" sz="5400" dirty="0">
              <a:solidFill>
                <a:srgbClr val="0070C0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39730CF7-5984-437A-AA06-952647A37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276" y="4017964"/>
            <a:ext cx="33131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桂松涛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山东农业大学 生命科学学院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songtaogui@163.com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BF1647-03FA-DE99-5ED0-47A0C4B1F81F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3DFB4F11-9948-0376-216E-6124BD6EA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7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79589" y="205672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23134"/>
              <a:ext cx="48590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1.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生物信息学的概念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71998" y="414842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40D969-B25F-40AF-8849-390C47F3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96B44B18-F9CE-4294-A8CB-DB27CE93D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70" y="1119039"/>
            <a:ext cx="624816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137C7EF-A188-4348-A670-36358436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819" y="3126706"/>
            <a:ext cx="5966861" cy="344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92BA0F-38C9-2BB8-86ED-167AA08ADBC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37E332C-1BC2-FECA-E91C-B95391E05CD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225B374-AA25-9C4D-0509-84682FD3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2E690B3-628D-F46D-F13B-EA3166DDF2D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2415DA6C-0C29-3D7E-0511-C1AC001A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4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D4D063-B5DC-5DAA-B58D-0B072F7F37C9}"/>
              </a:ext>
            </a:extLst>
          </p:cNvPr>
          <p:cNvGrpSpPr/>
          <p:nvPr/>
        </p:nvGrpSpPr>
        <p:grpSpPr>
          <a:xfrm>
            <a:off x="2375527" y="1873258"/>
            <a:ext cx="8015800" cy="3602575"/>
            <a:chOff x="3070860" y="1798830"/>
            <a:chExt cx="6406959" cy="26374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3F70305-DAFB-4A73-9198-AD588B558B71}"/>
                </a:ext>
              </a:extLst>
            </p:cNvPr>
            <p:cNvGrpSpPr/>
            <p:nvPr/>
          </p:nvGrpSpPr>
          <p:grpSpPr>
            <a:xfrm>
              <a:off x="3070860" y="1798830"/>
              <a:ext cx="6406959" cy="878773"/>
              <a:chOff x="1546860" y="1798829"/>
              <a:chExt cx="6406959" cy="878773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9504403-2AA9-4DDA-9068-8E543455BEB0}"/>
                  </a:ext>
                </a:extLst>
              </p:cNvPr>
              <p:cNvSpPr txBox="1"/>
              <p:nvPr/>
            </p:nvSpPr>
            <p:spPr>
              <a:xfrm>
                <a:off x="2578651" y="2104080"/>
                <a:ext cx="5375168" cy="428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你猜我上午去药店的路上</a:t>
                </a:r>
                <a:r>
                  <a:rPr lang="en-US" altLang="zh-CN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, </a:t>
                </a:r>
                <a:r>
                  <a:rPr lang="zh-CN" altLang="en-US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遇到谁了</a:t>
                </a:r>
                <a:r>
                  <a:rPr lang="en-US" altLang="zh-CN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?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793DC3-1976-4D25-A2A2-EB0ED8CE93B5}"/>
                  </a:ext>
                </a:extLst>
              </p:cNvPr>
              <p:cNvSpPr txBox="1"/>
              <p:nvPr/>
            </p:nvSpPr>
            <p:spPr>
              <a:xfrm>
                <a:off x="1546860" y="1798829"/>
                <a:ext cx="4587240" cy="87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7200" dirty="0"/>
                  <a:t>👧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597254F-D3EE-4F9B-A8C1-590BFC15D296}"/>
                </a:ext>
              </a:extLst>
            </p:cNvPr>
            <p:cNvGrpSpPr/>
            <p:nvPr/>
          </p:nvGrpSpPr>
          <p:grpSpPr>
            <a:xfrm>
              <a:off x="3070861" y="2746363"/>
              <a:ext cx="6127643" cy="1689947"/>
              <a:chOff x="1546860" y="2746363"/>
              <a:chExt cx="6127643" cy="1689947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77FE11F-36C1-4EDA-89B3-A22AA153BFC1}"/>
                  </a:ext>
                </a:extLst>
              </p:cNvPr>
              <p:cNvSpPr txBox="1"/>
              <p:nvPr/>
            </p:nvSpPr>
            <p:spPr>
              <a:xfrm>
                <a:off x="1546860" y="2746363"/>
                <a:ext cx="1219919" cy="1689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br>
                  <a:rPr lang="zh-CN" altLang="en-US" sz="7200" dirty="0"/>
                </a:br>
                <a:r>
                  <a:rPr lang="zh-CN" altLang="en-US" sz="7200" dirty="0">
                    <a:latin typeface="ui-sans-serif"/>
                  </a:rPr>
                  <a:t>🤕</a:t>
                </a:r>
                <a:endParaRPr lang="zh-CN" altLang="en-US" sz="7200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B520B6-3A39-4A6F-A68F-FC1F1F5B027D}"/>
                  </a:ext>
                </a:extLst>
              </p:cNvPr>
              <p:cNvSpPr txBox="1"/>
              <p:nvPr/>
            </p:nvSpPr>
            <p:spPr>
              <a:xfrm>
                <a:off x="2578651" y="3907621"/>
                <a:ext cx="5095852" cy="428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药店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!</a:t>
                </a:r>
                <a:r>
                  <a:rPr lang="zh-CN" altLang="en-US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药店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!</a:t>
                </a:r>
                <a:r>
                  <a:rPr lang="zh-CN" altLang="en-US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药店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! </a:t>
                </a:r>
                <a:r>
                  <a:rPr lang="zh-CN" altLang="en-US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别问我怎么知道的</a:t>
                </a:r>
                <a:endParaRPr lang="en-US" altLang="zh-CN" sz="3200" b="1" dirty="0">
                  <a:solidFill>
                    <a:srgbClr val="455A64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8EBF32-1DEA-64BA-72F7-9131320F555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52323C-A1E4-2624-2941-1784152EF0ED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E3A0FC6-E838-E91D-D5B9-054380A2E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418210-2B19-BAC7-C41B-3B03B5E3C26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2BC0C44E-72A5-3B5F-BC54-B8834CDA0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785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CBE652-84EE-4281-9A1A-E8FF68D4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090" y="1731703"/>
            <a:ext cx="6015219" cy="33945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C52D09-29C6-4A1D-A2FE-77A4BF2B7164}"/>
              </a:ext>
            </a:extLst>
          </p:cNvPr>
          <p:cNvSpPr txBox="1"/>
          <p:nvPr/>
        </p:nvSpPr>
        <p:spPr>
          <a:xfrm>
            <a:off x="4421699" y="5344925"/>
            <a:ext cx="3886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这段</a:t>
            </a:r>
            <a:r>
              <a:rPr lang="en-US" altLang="zh-CN" sz="2800" dirty="0"/>
              <a:t>DNA</a:t>
            </a:r>
            <a:r>
              <a:rPr lang="zh-CN" altLang="en-US" sz="2800" dirty="0"/>
              <a:t>序列是啥意思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96AC28-DE6D-1ECA-898F-499158D95CA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9C7C8B-E3B1-2DD4-899B-268172FCB5B9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0AAD20D2-D559-99C7-623A-7799FD4D2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CEE220C-10C8-B8AC-1BA0-11133F88498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E657DA49-B928-E152-3FB7-A79E672D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8638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2,&quot;width&quot;:464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415</TotalTime>
  <Words>2033</Words>
  <Application>Microsoft Office PowerPoint</Application>
  <PresentationFormat>宽屏</PresentationFormat>
  <Paragraphs>330</Paragraphs>
  <Slides>58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4" baseType="lpstr">
      <vt:lpstr>-apple-system</vt:lpstr>
      <vt:lpstr>Sarasa Mono SC</vt:lpstr>
      <vt:lpstr>ui-sans-serif</vt:lpstr>
      <vt:lpstr>等线</vt:lpstr>
      <vt:lpstr>等线 Light</vt:lpstr>
      <vt:lpstr>黑体</vt:lpstr>
      <vt:lpstr>Arial</vt:lpstr>
      <vt:lpstr>Arial Black</vt:lpstr>
      <vt:lpstr>Calibri</vt:lpstr>
      <vt:lpstr>Calibri Light</vt:lpstr>
      <vt:lpstr>Century Gothic</vt:lpstr>
      <vt:lpstr>Lato</vt:lpstr>
      <vt:lpstr>Lucida Sans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Songtao Gui</dc:creator>
  <cp:lastModifiedBy> Songtao Gui</cp:lastModifiedBy>
  <cp:revision>45</cp:revision>
  <dcterms:created xsi:type="dcterms:W3CDTF">2024-09-02T02:13:44Z</dcterms:created>
  <dcterms:modified xsi:type="dcterms:W3CDTF">2025-09-03T05:28:11Z</dcterms:modified>
</cp:coreProperties>
</file>